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95" r:id="rId4"/>
    <p:sldId id="301" r:id="rId5"/>
    <p:sldId id="296" r:id="rId6"/>
    <p:sldId id="294" r:id="rId7"/>
    <p:sldId id="293" r:id="rId8"/>
    <p:sldId id="297" r:id="rId9"/>
    <p:sldId id="267" r:id="rId10"/>
    <p:sldId id="263" r:id="rId11"/>
    <p:sldId id="300" r:id="rId12"/>
    <p:sldId id="298" r:id="rId13"/>
    <p:sldId id="299" r:id="rId14"/>
    <p:sldId id="274" r:id="rId15"/>
  </p:sldIdLst>
  <p:sldSz cx="9144000" cy="6858000" type="screen4x3"/>
  <p:notesSz cx="7053263" cy="93091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9A7"/>
    <a:srgbClr val="3FA3C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8" autoAdjust="0"/>
    <p:restoredTop sz="97487" autoAdjust="0"/>
  </p:normalViewPr>
  <p:slideViewPr>
    <p:cSldViewPr>
      <p:cViewPr>
        <p:scale>
          <a:sx n="78" d="100"/>
          <a:sy n="78" d="100"/>
        </p:scale>
        <p:origin x="-1770" y="-6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012"/>
    </p:cViewPr>
  </p:outlineViewPr>
  <p:notesTextViewPr>
    <p:cViewPr>
      <p:scale>
        <a:sx n="1" d="1"/>
        <a:sy n="1" d="1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ropbox\MMR%20Twinning%20Serbia\Administration\Project%20Budget\General%20budget_MMR3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ropbox\MMR%20Twinning%20Serbia\Administration\Project%20Budget\General%20budget_MMR3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5"/>
  <c:chart>
    <c:title>
      <c:tx>
        <c:rich>
          <a:bodyPr/>
          <a:lstStyle/>
          <a:p>
            <a:pPr>
              <a:defRPr lang="sl-SI"/>
            </a:pPr>
            <a:r>
              <a:rPr lang="sl-SI"/>
              <a:t>Overall</a:t>
            </a:r>
            <a:r>
              <a:rPr lang="sl-SI" baseline="0"/>
              <a:t> state of progress-</a:t>
            </a:r>
            <a:r>
              <a:rPr lang="sl-SI"/>
              <a:t> QR4</a:t>
            </a:r>
          </a:p>
        </c:rich>
      </c:tx>
      <c:overlay val="1"/>
    </c:title>
    <c:plotArea>
      <c:layout>
        <c:manualLayout>
          <c:layoutTarget val="inner"/>
          <c:xMode val="edge"/>
          <c:yMode val="edge"/>
          <c:x val="5.9426387659679572E-2"/>
          <c:y val="0.12331442269417595"/>
          <c:w val="0.92343250594262893"/>
          <c:h val="0.80663900816897838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F0"/>
            </a:solidFill>
            <a:ln>
              <a:prstDash val="sysDash"/>
            </a:ln>
          </c:spPr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prstDash val="sysDash"/>
              </a:ln>
            </c:spPr>
          </c:dPt>
          <c:dPt>
            <c:idx val="2"/>
            <c:spPr>
              <a:solidFill>
                <a:srgbClr val="C00000"/>
              </a:solidFill>
              <a:ln>
                <a:prstDash val="sysDash"/>
              </a:ln>
            </c:spPr>
          </c:dPt>
          <c:dPt>
            <c:idx val="3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prstDash val="sysDash"/>
              </a:ln>
            </c:spPr>
          </c:dPt>
          <c:dPt>
            <c:idx val="4"/>
            <c:spPr>
              <a:solidFill>
                <a:srgbClr val="7030A0"/>
              </a:solidFill>
              <a:ln>
                <a:prstDash val="sysDash"/>
              </a:ln>
            </c:spPr>
          </c:dPt>
          <c:dLbls>
            <c:txPr>
              <a:bodyPr/>
              <a:lstStyle/>
              <a:p>
                <a:pPr>
                  <a:defRPr lang="sl-SI"/>
                </a:pPr>
                <a:endParaRPr lang="en-US"/>
              </a:p>
            </c:txPr>
            <c:showVal val="1"/>
          </c:dLbls>
          <c:cat>
            <c:strRef>
              <c:f>'PSC-progres'!$I$4:$I$8</c:f>
              <c:strCache>
                <c:ptCount val="5"/>
                <c:pt idx="0">
                  <c:v>Result 0</c:v>
                </c:pt>
                <c:pt idx="1">
                  <c:v>Result 1</c:v>
                </c:pt>
                <c:pt idx="2">
                  <c:v>Result 2</c:v>
                </c:pt>
                <c:pt idx="3">
                  <c:v>Result 3</c:v>
                </c:pt>
                <c:pt idx="4">
                  <c:v>Overall</c:v>
                </c:pt>
              </c:strCache>
            </c:strRef>
          </c:cat>
          <c:val>
            <c:numRef>
              <c:f>'PSC-progres'!$J$4:$J$8</c:f>
              <c:numCache>
                <c:formatCode>0%</c:formatCode>
                <c:ptCount val="5"/>
                <c:pt idx="0">
                  <c:v>0.5</c:v>
                </c:pt>
                <c:pt idx="1">
                  <c:v>0.11250000000000007</c:v>
                </c:pt>
                <c:pt idx="2">
                  <c:v>0</c:v>
                </c:pt>
                <c:pt idx="3">
                  <c:v>0</c:v>
                </c:pt>
                <c:pt idx="4">
                  <c:v>0.15312500000000001</c:v>
                </c:pt>
              </c:numCache>
            </c:numRef>
          </c:val>
        </c:ser>
        <c:ser>
          <c:idx val="1"/>
          <c:order val="1"/>
          <c:dPt>
            <c:idx val="0"/>
            <c:spPr>
              <a:solidFill>
                <a:srgbClr val="1F497D">
                  <a:lumMod val="60000"/>
                  <a:lumOff val="40000"/>
                </a:srgbClr>
              </a:solidFill>
            </c:spPr>
          </c:dPt>
          <c:dPt>
            <c:idx val="1"/>
            <c:spPr>
              <a:solidFill>
                <a:srgbClr val="00B0F0"/>
              </a:solidFill>
            </c:spPr>
          </c:dPt>
          <c:dPt>
            <c:idx val="2"/>
            <c:spPr>
              <a:solidFill>
                <a:srgbClr val="C00000"/>
              </a:solidFill>
            </c:spPr>
          </c:dPt>
          <c:dPt>
            <c:idx val="4"/>
            <c:spPr>
              <a:solidFill>
                <a:srgbClr val="7030A0"/>
              </a:solidFill>
            </c:spPr>
          </c:dPt>
          <c:dLbls>
            <c:txPr>
              <a:bodyPr/>
              <a:lstStyle/>
              <a:p>
                <a:pPr>
                  <a:defRPr lang="sl-SI"/>
                </a:pPr>
                <a:endParaRPr lang="en-US"/>
              </a:p>
            </c:txPr>
            <c:showVal val="1"/>
          </c:dLbls>
          <c:cat>
            <c:strRef>
              <c:f>'PSC-progres'!$I$4:$I$8</c:f>
              <c:strCache>
                <c:ptCount val="5"/>
                <c:pt idx="0">
                  <c:v>Result 0</c:v>
                </c:pt>
                <c:pt idx="1">
                  <c:v>Result 1</c:v>
                </c:pt>
                <c:pt idx="2">
                  <c:v>Result 2</c:v>
                </c:pt>
                <c:pt idx="3">
                  <c:v>Result 3</c:v>
                </c:pt>
                <c:pt idx="4">
                  <c:v>Overall</c:v>
                </c:pt>
              </c:strCache>
            </c:strRef>
          </c:cat>
          <c:val>
            <c:numRef>
              <c:f>'PSC-progres'!$K$4:$K$8</c:f>
              <c:numCache>
                <c:formatCode>0%</c:formatCode>
                <c:ptCount val="5"/>
                <c:pt idx="0">
                  <c:v>0.5</c:v>
                </c:pt>
                <c:pt idx="1">
                  <c:v>0.51562500000000056</c:v>
                </c:pt>
                <c:pt idx="2">
                  <c:v>0</c:v>
                </c:pt>
                <c:pt idx="3">
                  <c:v>0</c:v>
                </c:pt>
                <c:pt idx="4">
                  <c:v>0.25390625</c:v>
                </c:pt>
              </c:numCache>
            </c:numRef>
          </c:val>
        </c:ser>
        <c:ser>
          <c:idx val="2"/>
          <c:order val="2"/>
          <c:spPr>
            <a:solidFill>
              <a:schemeClr val="accent1"/>
            </a:solidFill>
          </c:spPr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rgbClr val="00B0F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Pt>
            <c:idx val="3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4"/>
            <c:spPr>
              <a:solidFill>
                <a:srgbClr val="7030A0"/>
              </a:solidFill>
            </c:spPr>
          </c:dPt>
          <c:dLbls>
            <c:txPr>
              <a:bodyPr/>
              <a:lstStyle/>
              <a:p>
                <a:pPr>
                  <a:defRPr lang="sl-SI"/>
                </a:pPr>
                <a:endParaRPr lang="en-US"/>
              </a:p>
            </c:txPr>
            <c:showVal val="1"/>
          </c:dLbls>
          <c:cat>
            <c:strRef>
              <c:f>'PSC-progres'!$I$4:$I$8</c:f>
              <c:strCache>
                <c:ptCount val="5"/>
                <c:pt idx="0">
                  <c:v>Result 0</c:v>
                </c:pt>
                <c:pt idx="1">
                  <c:v>Result 1</c:v>
                </c:pt>
                <c:pt idx="2">
                  <c:v>Result 2</c:v>
                </c:pt>
                <c:pt idx="3">
                  <c:v>Result 3</c:v>
                </c:pt>
                <c:pt idx="4">
                  <c:v>Overall</c:v>
                </c:pt>
              </c:strCache>
            </c:strRef>
          </c:cat>
          <c:val>
            <c:numRef>
              <c:f>'PSC-progres'!$L$4:$L$8</c:f>
              <c:numCache>
                <c:formatCode>0%</c:formatCode>
                <c:ptCount val="5"/>
                <c:pt idx="0">
                  <c:v>0.5</c:v>
                </c:pt>
                <c:pt idx="1">
                  <c:v>0.86250000000000004</c:v>
                </c:pt>
                <c:pt idx="2">
                  <c:v>0.125</c:v>
                </c:pt>
                <c:pt idx="3">
                  <c:v>5.0000000000000044E-2</c:v>
                </c:pt>
                <c:pt idx="4">
                  <c:v>0.38437500000000041</c:v>
                </c:pt>
              </c:numCache>
            </c:numRef>
          </c:val>
        </c:ser>
        <c:ser>
          <c:idx val="3"/>
          <c:order val="3"/>
          <c:spPr>
            <a:solidFill>
              <a:srgbClr val="1F497D">
                <a:lumMod val="60000"/>
                <a:lumOff val="40000"/>
              </a:srgbClr>
            </a:solidFill>
          </c:spPr>
          <c:dPt>
            <c:idx val="1"/>
            <c:spPr>
              <a:solidFill>
                <a:srgbClr val="00B0F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Pt>
            <c:idx val="3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4"/>
            <c:spPr>
              <a:solidFill>
                <a:srgbClr val="7030A0"/>
              </a:solidFill>
            </c:spPr>
          </c:dPt>
          <c:dLbls>
            <c:txPr>
              <a:bodyPr/>
              <a:lstStyle/>
              <a:p>
                <a:pPr>
                  <a:defRPr lang="sl-SI"/>
                </a:pPr>
                <a:endParaRPr lang="en-US"/>
              </a:p>
            </c:txPr>
            <c:showVal val="1"/>
          </c:dLbls>
          <c:cat>
            <c:strRef>
              <c:f>'PSC-progres'!$I$4:$I$8</c:f>
              <c:strCache>
                <c:ptCount val="5"/>
                <c:pt idx="0">
                  <c:v>Result 0</c:v>
                </c:pt>
                <c:pt idx="1">
                  <c:v>Result 1</c:v>
                </c:pt>
                <c:pt idx="2">
                  <c:v>Result 2</c:v>
                </c:pt>
                <c:pt idx="3">
                  <c:v>Result 3</c:v>
                </c:pt>
                <c:pt idx="4">
                  <c:v>Overall</c:v>
                </c:pt>
              </c:strCache>
            </c:strRef>
          </c:cat>
          <c:val>
            <c:numRef>
              <c:f>'PSC-progres'!$M$4:$M$8</c:f>
              <c:numCache>
                <c:formatCode>0%</c:formatCode>
                <c:ptCount val="5"/>
                <c:pt idx="0">
                  <c:v>0.5</c:v>
                </c:pt>
                <c:pt idx="1">
                  <c:v>0.99249999999999949</c:v>
                </c:pt>
                <c:pt idx="2">
                  <c:v>0.53500000000000003</c:v>
                </c:pt>
                <c:pt idx="3">
                  <c:v>5.0000000000000044E-2</c:v>
                </c:pt>
                <c:pt idx="4">
                  <c:v>0.51937499999999959</c:v>
                </c:pt>
              </c:numCache>
            </c:numRef>
          </c:val>
        </c:ser>
        <c:overlap val="-15"/>
        <c:axId val="101653888"/>
        <c:axId val="101667968"/>
      </c:barChart>
      <c:catAx>
        <c:axId val="1016538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sl-SI"/>
            </a:pPr>
            <a:endParaRPr lang="en-US"/>
          </a:p>
        </c:txPr>
        <c:crossAx val="101667968"/>
        <c:crosses val="autoZero"/>
        <c:auto val="1"/>
        <c:lblAlgn val="ctr"/>
        <c:lblOffset val="100"/>
      </c:catAx>
      <c:valAx>
        <c:axId val="101667968"/>
        <c:scaling>
          <c:orientation val="minMax"/>
          <c:max val="1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numFmt formatCode="0%" sourceLinked="1"/>
        <c:tickLblPos val="nextTo"/>
        <c:txPr>
          <a:bodyPr/>
          <a:lstStyle/>
          <a:p>
            <a:pPr>
              <a:defRPr lang="sl-SI"/>
            </a:pPr>
            <a:endParaRPr lang="en-US"/>
          </a:p>
        </c:txPr>
        <c:crossAx val="101653888"/>
        <c:crosses val="autoZero"/>
        <c:crossBetween val="between"/>
        <c:majorUnit val="0.25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lang="sl-SI"/>
            </a:pPr>
            <a:r>
              <a:rPr lang="sl-SI" dirty="0"/>
              <a:t>Expert days </a:t>
            </a:r>
            <a:r>
              <a:rPr lang="fr-FR" dirty="0" err="1" smtClean="0"/>
              <a:t>used</a:t>
            </a:r>
            <a:r>
              <a:rPr lang="fr-FR" baseline="0" dirty="0" smtClean="0"/>
              <a:t> </a:t>
            </a:r>
            <a:r>
              <a:rPr lang="sl-SI" dirty="0" smtClean="0"/>
              <a:t>per</a:t>
            </a:r>
            <a:r>
              <a:rPr lang="sl-SI" baseline="0" dirty="0" smtClean="0"/>
              <a:t> </a:t>
            </a:r>
            <a:r>
              <a:rPr lang="sl-SI" baseline="0" dirty="0"/>
              <a:t>quarter</a:t>
            </a:r>
            <a:endParaRPr lang="sl-SI" dirty="0"/>
          </a:p>
        </c:rich>
      </c:tx>
      <c:overlay val="1"/>
    </c:title>
    <c:plotArea>
      <c:layout>
        <c:manualLayout>
          <c:layoutTarget val="inner"/>
          <c:xMode val="edge"/>
          <c:yMode val="edge"/>
          <c:x val="9.6371770078295435E-2"/>
          <c:y val="0.12672410160083322"/>
          <c:w val="0.88679762651144722"/>
          <c:h val="0.72722848935493967"/>
        </c:manualLayout>
      </c:layout>
      <c:barChart>
        <c:barDir val="col"/>
        <c:grouping val="stacked"/>
        <c:ser>
          <c:idx val="1"/>
          <c:order val="0"/>
          <c:tx>
            <c:strRef>
              <c:f>'PSC-progres'!$C$25</c:f>
              <c:strCache>
                <c:ptCount val="1"/>
                <c:pt idx="0">
                  <c:v>Activity 1.1.</c:v>
                </c:pt>
              </c:strCache>
            </c:strRef>
          </c:tx>
          <c:cat>
            <c:strRef>
              <c:f>'PSC-progres'!$D$24:$G$24</c:f>
              <c:strCache>
                <c:ptCount val="4"/>
                <c:pt idx="0">
                  <c:v>QR1</c:v>
                </c:pt>
                <c:pt idx="1">
                  <c:v>QR2</c:v>
                </c:pt>
                <c:pt idx="2">
                  <c:v>QR3</c:v>
                </c:pt>
                <c:pt idx="3">
                  <c:v>QR4</c:v>
                </c:pt>
              </c:strCache>
            </c:strRef>
          </c:cat>
          <c:val>
            <c:numRef>
              <c:f>'PSC-progres'!$D$25:$G$25</c:f>
              <c:numCache>
                <c:formatCode>General</c:formatCode>
                <c:ptCount val="4"/>
                <c:pt idx="0">
                  <c:v>41</c:v>
                </c:pt>
                <c:pt idx="1">
                  <c:v>47.5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1"/>
          <c:tx>
            <c:strRef>
              <c:f>'PSC-progres'!$C$26</c:f>
              <c:strCache>
                <c:ptCount val="1"/>
                <c:pt idx="0">
                  <c:v>Activity 1.2.</c:v>
                </c:pt>
              </c:strCache>
            </c:strRef>
          </c:tx>
          <c:cat>
            <c:strRef>
              <c:f>'PSC-progres'!$D$24:$F$24</c:f>
              <c:strCache>
                <c:ptCount val="3"/>
                <c:pt idx="0">
                  <c:v>QR1</c:v>
                </c:pt>
                <c:pt idx="1">
                  <c:v>QR2</c:v>
                </c:pt>
                <c:pt idx="2">
                  <c:v>QR3</c:v>
                </c:pt>
              </c:strCache>
            </c:strRef>
          </c:cat>
          <c:val>
            <c:numRef>
              <c:f>'PSC-progres'!$D$26:$F$26</c:f>
              <c:numCache>
                <c:formatCode>General</c:formatCode>
                <c:ptCount val="3"/>
                <c:pt idx="1">
                  <c:v>38</c:v>
                </c:pt>
                <c:pt idx="2">
                  <c:v>0</c:v>
                </c:pt>
              </c:numCache>
            </c:numRef>
          </c:val>
        </c:ser>
        <c:ser>
          <c:idx val="4"/>
          <c:order val="2"/>
          <c:tx>
            <c:strRef>
              <c:f>'PSC-progres'!$C$27</c:f>
              <c:strCache>
                <c:ptCount val="1"/>
                <c:pt idx="0">
                  <c:v>Activity 1.3.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Ref>
              <c:f>'PSC-progres'!$D$24:$F$24</c:f>
              <c:strCache>
                <c:ptCount val="3"/>
                <c:pt idx="0">
                  <c:v>QR1</c:v>
                </c:pt>
                <c:pt idx="1">
                  <c:v>QR2</c:v>
                </c:pt>
                <c:pt idx="2">
                  <c:v>QR3</c:v>
                </c:pt>
              </c:strCache>
            </c:strRef>
          </c:cat>
          <c:val>
            <c:numRef>
              <c:f>'PSC-progres'!$D$27:$G$27</c:f>
              <c:numCache>
                <c:formatCode>General</c:formatCode>
                <c:ptCount val="4"/>
                <c:pt idx="1">
                  <c:v>9</c:v>
                </c:pt>
                <c:pt idx="2">
                  <c:v>36.5</c:v>
                </c:pt>
                <c:pt idx="3">
                  <c:v>4.5</c:v>
                </c:pt>
              </c:numCache>
            </c:numRef>
          </c:val>
        </c:ser>
        <c:ser>
          <c:idx val="5"/>
          <c:order val="3"/>
          <c:tx>
            <c:strRef>
              <c:f>'PSC-progres'!$C$28</c:f>
              <c:strCache>
                <c:ptCount val="1"/>
                <c:pt idx="0">
                  <c:v>Activity 1.4.</c:v>
                </c:pt>
              </c:strCache>
            </c:strRef>
          </c:tx>
          <c:cat>
            <c:strRef>
              <c:f>'PSC-progres'!$D$24:$F$24</c:f>
              <c:strCache>
                <c:ptCount val="3"/>
                <c:pt idx="0">
                  <c:v>QR1</c:v>
                </c:pt>
                <c:pt idx="1">
                  <c:v>QR2</c:v>
                </c:pt>
                <c:pt idx="2">
                  <c:v>QR3</c:v>
                </c:pt>
              </c:strCache>
            </c:strRef>
          </c:cat>
          <c:val>
            <c:numRef>
              <c:f>'PSC-progres'!$D$28:$G$28</c:f>
              <c:numCache>
                <c:formatCode>General</c:formatCode>
                <c:ptCount val="4"/>
                <c:pt idx="2">
                  <c:v>17</c:v>
                </c:pt>
                <c:pt idx="3">
                  <c:v>13.5</c:v>
                </c:pt>
              </c:numCache>
            </c:numRef>
          </c:val>
        </c:ser>
        <c:ser>
          <c:idx val="6"/>
          <c:order val="4"/>
          <c:tx>
            <c:strRef>
              <c:f>'PSC-progres'!$C$29</c:f>
              <c:strCache>
                <c:ptCount val="1"/>
                <c:pt idx="0">
                  <c:v>Activity 2.1.</c:v>
                </c:pt>
              </c:strCache>
            </c:strRef>
          </c:tx>
          <c:cat>
            <c:strRef>
              <c:f>'PSC-progres'!$D$24:$F$24</c:f>
              <c:strCache>
                <c:ptCount val="3"/>
                <c:pt idx="0">
                  <c:v>QR1</c:v>
                </c:pt>
                <c:pt idx="1">
                  <c:v>QR2</c:v>
                </c:pt>
                <c:pt idx="2">
                  <c:v>QR3</c:v>
                </c:pt>
              </c:strCache>
            </c:strRef>
          </c:cat>
          <c:val>
            <c:numRef>
              <c:f>'PSC-progres'!$D$29:$G$29</c:f>
              <c:numCache>
                <c:formatCode>General</c:formatCode>
                <c:ptCount val="4"/>
                <c:pt idx="2">
                  <c:v>25</c:v>
                </c:pt>
                <c:pt idx="3">
                  <c:v>10</c:v>
                </c:pt>
              </c:numCache>
            </c:numRef>
          </c:val>
        </c:ser>
        <c:ser>
          <c:idx val="8"/>
          <c:order val="5"/>
          <c:tx>
            <c:strRef>
              <c:f>'PSC-progres'!$C$30</c:f>
              <c:strCache>
                <c:ptCount val="1"/>
                <c:pt idx="0">
                  <c:v>Activity 2.2.</c:v>
                </c:pt>
              </c:strCache>
            </c:strRef>
          </c:tx>
          <c:cat>
            <c:strRef>
              <c:f>'PSC-progres'!$D$24:$F$24</c:f>
              <c:strCache>
                <c:ptCount val="3"/>
                <c:pt idx="0">
                  <c:v>QR1</c:v>
                </c:pt>
                <c:pt idx="1">
                  <c:v>QR2</c:v>
                </c:pt>
                <c:pt idx="2">
                  <c:v>QR3</c:v>
                </c:pt>
              </c:strCache>
            </c:strRef>
          </c:cat>
          <c:val>
            <c:numRef>
              <c:f>'PSC-progres'!$D$30:$G$30</c:f>
              <c:numCache>
                <c:formatCode>General</c:formatCode>
                <c:ptCount val="4"/>
                <c:pt idx="2">
                  <c:v>5</c:v>
                </c:pt>
                <c:pt idx="3">
                  <c:v>37</c:v>
                </c:pt>
              </c:numCache>
            </c:numRef>
          </c:val>
        </c:ser>
        <c:ser>
          <c:idx val="0"/>
          <c:order val="6"/>
          <c:tx>
            <c:strRef>
              <c:f>'PSC-progres'!$C$31</c:f>
              <c:strCache>
                <c:ptCount val="1"/>
                <c:pt idx="0">
                  <c:v>Activity 3.1</c:v>
                </c:pt>
              </c:strCache>
            </c:strRef>
          </c:tx>
          <c:val>
            <c:numRef>
              <c:f>'PSC-progres'!$D$31:$G$31</c:f>
              <c:numCache>
                <c:formatCode>General</c:formatCode>
                <c:ptCount val="4"/>
                <c:pt idx="3">
                  <c:v>4.5</c:v>
                </c:pt>
              </c:numCache>
            </c:numRef>
          </c:val>
        </c:ser>
        <c:overlap val="100"/>
        <c:axId val="101688832"/>
        <c:axId val="101690368"/>
      </c:barChart>
      <c:catAx>
        <c:axId val="101688832"/>
        <c:scaling>
          <c:orientation val="minMax"/>
        </c:scaling>
        <c:axPos val="b"/>
        <c:tickLblPos val="nextTo"/>
        <c:txPr>
          <a:bodyPr/>
          <a:lstStyle/>
          <a:p>
            <a:pPr>
              <a:defRPr lang="sl-SI"/>
            </a:pPr>
            <a:endParaRPr lang="en-US"/>
          </a:p>
        </c:txPr>
        <c:crossAx val="101690368"/>
        <c:crosses val="autoZero"/>
        <c:auto val="1"/>
        <c:lblAlgn val="ctr"/>
        <c:lblOffset val="100"/>
      </c:catAx>
      <c:valAx>
        <c:axId val="101690368"/>
        <c:scaling>
          <c:orientation val="minMax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lang="sl-SI"/>
            </a:pPr>
            <a:endParaRPr lang="en-US"/>
          </a:p>
        </c:txPr>
        <c:crossAx val="101688832"/>
        <c:crosses val="autoZero"/>
        <c:crossBetween val="between"/>
      </c:valAx>
    </c:plotArea>
    <c:legend>
      <c:legendPos val="b"/>
      <c:txPr>
        <a:bodyPr/>
        <a:lstStyle/>
        <a:p>
          <a:pPr>
            <a:defRPr lang="sl-SI" sz="1050"/>
          </a:pPr>
          <a:endParaRPr lang="en-US"/>
        </a:p>
      </c:txPr>
    </c:legend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D3981-F22A-4CA2-A4B8-002823CBA38A}" type="datetimeFigureOut">
              <a:rPr lang="sl-SI" smtClean="0"/>
              <a:pPr/>
              <a:t>1.6.2016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605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605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91FDE-F031-48E5-9C7C-E1CF2E735EB0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9FF10-996D-4AFE-95F1-4663D08B36AB}" type="datetimeFigureOut">
              <a:rPr lang="en-US" smtClean="0"/>
              <a:pPr/>
              <a:t>01-Jun-16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698500"/>
            <a:ext cx="4656137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5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5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DE634-13A5-4C88-82D8-BCDA3CAC47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126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3.gi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531519" y="1916832"/>
            <a:ext cx="4572000" cy="331479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1700808"/>
            <a:ext cx="4645025" cy="439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Skupina 7"/>
          <p:cNvGrpSpPr/>
          <p:nvPr userDrawn="1"/>
        </p:nvGrpSpPr>
        <p:grpSpPr>
          <a:xfrm>
            <a:off x="221903" y="63297"/>
            <a:ext cx="8370033" cy="1205463"/>
            <a:chOff x="221903" y="0"/>
            <a:chExt cx="8370033" cy="1205463"/>
          </a:xfrm>
        </p:grpSpPr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1979712" y="109081"/>
              <a:ext cx="5184576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sr-Cyrl-CS" altLang="zh-CN" sz="1200" b="1" dirty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Твининг пројекат Европске Уније</a:t>
              </a:r>
              <a:endParaRPr lang="sl-SI" altLang="zh-CN" sz="1200" dirty="0">
                <a:latin typeface="Arial" charset="0"/>
              </a:endParaRPr>
            </a:p>
            <a:p>
              <a:pPr algn="ctr" eaLnBrk="0" hangingPunct="0"/>
              <a:r>
                <a:rPr lang="sr-Cyrl-CS" altLang="zh-CN" sz="1200" dirty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Успостављање механизма за спровођење </a:t>
              </a:r>
              <a:r>
                <a:rPr lang="sr-Cyrl-CS" altLang="zh-CN" sz="1200" dirty="0" smtClean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ММR</a:t>
              </a:r>
              <a:endParaRPr lang="sl-SI" altLang="zh-CN" sz="1200" dirty="0" smtClean="0">
                <a:solidFill>
                  <a:srgbClr val="000000"/>
                </a:solidFill>
                <a:latin typeface="Arial" charset="0"/>
                <a:ea typeface="Calibri" pitchFamily="34" charset="0"/>
              </a:endParaRPr>
            </a:p>
            <a:p>
              <a:pPr algn="ctr" eaLnBrk="0" hangingPunct="0"/>
              <a:r>
                <a:rPr lang="sr-Cyrl-CS" altLang="zh-CN" sz="1200" dirty="0" smtClean="0">
                  <a:latin typeface="Arial" charset="0"/>
                  <a:ea typeface="Calibri" pitchFamily="34" charset="0"/>
                </a:rPr>
                <a:t>***</a:t>
              </a:r>
              <a:endParaRPr lang="sl-SI" altLang="zh-CN" sz="1200" dirty="0">
                <a:latin typeface="Arial" charset="0"/>
              </a:endParaRPr>
            </a:p>
            <a:p>
              <a:pPr algn="ctr" eaLnBrk="0" hangingPunct="0"/>
              <a:r>
                <a:rPr lang="fr-FR" altLang="zh-CN" sz="1200" b="1" dirty="0">
                  <a:latin typeface="Arial" charset="0"/>
                  <a:ea typeface="Calibri" pitchFamily="34" charset="0"/>
                </a:rPr>
                <a:t>Twinning project</a:t>
              </a:r>
              <a:endParaRPr lang="sl-SI" altLang="zh-CN" sz="1200" dirty="0">
                <a:latin typeface="Arial" charset="0"/>
              </a:endParaRPr>
            </a:p>
            <a:p>
              <a:pPr algn="ctr" eaLnBrk="0" hangingPunct="0"/>
              <a:r>
                <a:rPr lang="fr-FR" altLang="zh-CN" sz="1200" dirty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Establishment of a mechanism for implementation of MMR</a:t>
              </a:r>
              <a:endParaRPr lang="fr-FR" altLang="zh-CN" sz="1200" dirty="0">
                <a:latin typeface="Arial" charset="0"/>
              </a:endParaRPr>
            </a:p>
          </p:txBody>
        </p:sp>
        <p:pic>
          <p:nvPicPr>
            <p:cNvPr id="10" name="Picture 7" descr="EU-logo.bmp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9553" y="0"/>
              <a:ext cx="1062383" cy="1164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1"/>
            <p:cNvSpPr txBox="1"/>
            <p:nvPr/>
          </p:nvSpPr>
          <p:spPr>
            <a:xfrm>
              <a:off x="221903" y="620688"/>
              <a:ext cx="19018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err="1" smtClean="0"/>
                <a:t>Пројекат</a:t>
              </a:r>
              <a:r>
                <a:rPr lang="en-US" sz="800" dirty="0" smtClean="0"/>
                <a:t> </a:t>
              </a:r>
              <a:r>
                <a:rPr lang="en-US" sz="800" dirty="0" err="1" smtClean="0"/>
                <a:t>суфинансира</a:t>
              </a:r>
              <a:endParaRPr lang="en-US" sz="800" dirty="0" smtClean="0"/>
            </a:p>
            <a:p>
              <a:pPr algn="ctr"/>
              <a:r>
                <a:rPr lang="en-US" sz="800" dirty="0" err="1" smtClean="0"/>
                <a:t>Република</a:t>
              </a:r>
              <a:r>
                <a:rPr lang="en-US" sz="800" dirty="0" smtClean="0"/>
                <a:t> </a:t>
              </a:r>
              <a:r>
                <a:rPr lang="en-US" sz="800" dirty="0" err="1" smtClean="0"/>
                <a:t>Србија</a:t>
              </a:r>
              <a:endParaRPr lang="en-US" sz="800" dirty="0" smtClean="0"/>
            </a:p>
            <a:p>
              <a:pPr algn="ctr"/>
              <a:r>
                <a:rPr lang="en-US" sz="800" dirty="0" smtClean="0"/>
                <a:t>This project is co-financed </a:t>
              </a:r>
            </a:p>
            <a:p>
              <a:pPr algn="ctr"/>
              <a:r>
                <a:rPr lang="en-US" sz="800" dirty="0" smtClean="0"/>
                <a:t>by the Republic of Serbia</a:t>
              </a:r>
              <a:endParaRPr lang="en-US" sz="800" dirty="0"/>
            </a:p>
          </p:txBody>
        </p:sp>
        <p:pic>
          <p:nvPicPr>
            <p:cNvPr id="12" name="Picture 31" descr="D:\Jumelage\MMR Serbia Twinning\Visibility\Logotipi\RS Flag.gi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853" y="44624"/>
              <a:ext cx="1050479" cy="612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</p:pic>
      </p:grpSp>
      <p:grpSp>
        <p:nvGrpSpPr>
          <p:cNvPr id="13" name="Skupina 12"/>
          <p:cNvGrpSpPr/>
          <p:nvPr userDrawn="1"/>
        </p:nvGrpSpPr>
        <p:grpSpPr>
          <a:xfrm>
            <a:off x="4572000" y="5546725"/>
            <a:ext cx="4572000" cy="1168400"/>
            <a:chOff x="4572000" y="5546725"/>
            <a:chExt cx="4572000" cy="1168400"/>
          </a:xfrm>
        </p:grpSpPr>
        <p:pic>
          <p:nvPicPr>
            <p:cNvPr id="14" name="Picture 5" descr="H:\15_twinning_SERBIA\15_planning\kick-off\Logos\citepa_hd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8088" y="5656263"/>
              <a:ext cx="1058862" cy="1058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7" descr="H:\15_twinning_SERBIA\15_planning\kick-off\Logos\medde_mai_2012-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1900" y="5729288"/>
              <a:ext cx="712788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8" descr="H:\15_twinning_SERBIA\15_planning\kick-off\Logos\LOGO-EF-cmjn-sans-baseline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1300" y="5729288"/>
              <a:ext cx="946150" cy="917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7"/>
            <p:cNvCxnSpPr/>
            <p:nvPr/>
          </p:nvCxnSpPr>
          <p:spPr>
            <a:xfrm>
              <a:off x="4572000" y="5546725"/>
              <a:ext cx="457200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08730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ka 2"/>
          <p:cNvPicPr/>
          <p:nvPr userDrawn="1"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519772" y="1412776"/>
            <a:ext cx="3937157" cy="484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199" y="195635"/>
            <a:ext cx="6952591" cy="1025189"/>
          </a:xfrm>
          <a:solidFill>
            <a:srgbClr val="3FA3C1"/>
          </a:solidFill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sl-SI" smtClean="0"/>
              <a:t>Uredite slog naslova matrice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199" y="1412776"/>
            <a:ext cx="8291265" cy="4248471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791" y="116632"/>
            <a:ext cx="1338673" cy="118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Skupina 7"/>
          <p:cNvGrpSpPr/>
          <p:nvPr userDrawn="1"/>
        </p:nvGrpSpPr>
        <p:grpSpPr>
          <a:xfrm>
            <a:off x="179512" y="5805264"/>
            <a:ext cx="8811029" cy="996531"/>
            <a:chOff x="152400" y="5733982"/>
            <a:chExt cx="8811029" cy="996531"/>
          </a:xfrm>
        </p:grpSpPr>
        <p:grpSp>
          <p:nvGrpSpPr>
            <p:cNvPr id="9" name="Skupina 8"/>
            <p:cNvGrpSpPr/>
            <p:nvPr/>
          </p:nvGrpSpPr>
          <p:grpSpPr>
            <a:xfrm>
              <a:off x="2732267" y="5733982"/>
              <a:ext cx="3777002" cy="996531"/>
              <a:chOff x="2732267" y="5733982"/>
              <a:chExt cx="3777002" cy="996531"/>
            </a:xfrm>
          </p:grpSpPr>
          <p:grpSp>
            <p:nvGrpSpPr>
              <p:cNvPr id="16" name="Group 21"/>
              <p:cNvGrpSpPr>
                <a:grpSpLocks/>
              </p:cNvGrpSpPr>
              <p:nvPr/>
            </p:nvGrpSpPr>
            <p:grpSpPr bwMode="auto">
              <a:xfrm>
                <a:off x="2732267" y="5762669"/>
                <a:ext cx="1456047" cy="967844"/>
                <a:chOff x="2641362" y="5466098"/>
                <a:chExt cx="1358857" cy="967857"/>
              </a:xfrm>
            </p:grpSpPr>
            <p:pic>
              <p:nvPicPr>
                <p:cNvPr id="19" name="Picture 8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1935" y="5466098"/>
                  <a:ext cx="357714" cy="5365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" name="Rectangle 6"/>
                <p:cNvSpPr>
                  <a:spLocks noChangeArrowheads="1"/>
                </p:cNvSpPr>
                <p:nvPr/>
              </p:nvSpPr>
              <p:spPr bwMode="auto">
                <a:xfrm>
                  <a:off x="2641362" y="5972290"/>
                  <a:ext cx="135885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/>
                  <a:r>
                    <a:rPr lang="sl-SI" altLang="zh-CN" sz="1000" dirty="0">
                      <a:ea typeface="Times New Roman" pitchFamily="18" charset="0"/>
                    </a:rPr>
                    <a:t>Republic of Serbia</a:t>
                  </a:r>
                  <a:endParaRPr lang="sl-SI" altLang="zh-CN" sz="600" dirty="0"/>
                </a:p>
                <a:p>
                  <a:pPr algn="ctr" eaLnBrk="0" hangingPunct="0"/>
                  <a:r>
                    <a:rPr lang="sl-SI" altLang="zh-CN" sz="700" dirty="0">
                      <a:ea typeface="Times New Roman" pitchFamily="18" charset="0"/>
                    </a:rPr>
                    <a:t>Ministry of Agriculture </a:t>
                  </a:r>
                </a:p>
                <a:p>
                  <a:pPr algn="ctr" eaLnBrk="0" hangingPunct="0"/>
                  <a:r>
                    <a:rPr lang="sl-SI" altLang="zh-CN" sz="700" dirty="0">
                      <a:ea typeface="Times New Roman" pitchFamily="18" charset="0"/>
                    </a:rPr>
                    <a:t>and Environmental Protection</a:t>
                  </a:r>
                  <a:endParaRPr lang="sl-SI" altLang="zh-CN" dirty="0"/>
                </a:p>
              </p:txBody>
            </p:sp>
          </p:grpSp>
          <p:pic>
            <p:nvPicPr>
              <p:cNvPr id="17" name="Picture 5" descr="H:\15_twinning_SERBIA\15_planning\kick-off\Logos\citepa_hd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6399" y="5733982"/>
                <a:ext cx="1022870" cy="954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17" descr="medde_mai_2012-2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4419599" y="5733982"/>
                <a:ext cx="726385" cy="954580"/>
              </a:xfrm>
              <a:prstGeom prst="rect">
                <a:avLst/>
              </a:prstGeom>
            </p:spPr>
          </p:pic>
        </p:grpSp>
        <p:grpSp>
          <p:nvGrpSpPr>
            <p:cNvPr id="10" name="Skupina 9"/>
            <p:cNvGrpSpPr/>
            <p:nvPr/>
          </p:nvGrpSpPr>
          <p:grpSpPr>
            <a:xfrm>
              <a:off x="152400" y="5733982"/>
              <a:ext cx="1901825" cy="914618"/>
              <a:chOff x="152400" y="5733982"/>
              <a:chExt cx="1901825" cy="914618"/>
            </a:xfrm>
          </p:grpSpPr>
          <p:sp>
            <p:nvSpPr>
              <p:cNvPr id="14" name="TextBox 19"/>
              <p:cNvSpPr txBox="1"/>
              <p:nvPr/>
            </p:nvSpPr>
            <p:spPr>
              <a:xfrm>
                <a:off x="152400" y="6310046"/>
                <a:ext cx="19018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 smtClean="0"/>
                  <a:t>This project is co-financed </a:t>
                </a:r>
              </a:p>
              <a:p>
                <a:pPr algn="ctr"/>
                <a:r>
                  <a:rPr lang="en-US" sz="800" dirty="0" smtClean="0"/>
                  <a:t>by the Republic of Serbia</a:t>
                </a:r>
                <a:endParaRPr lang="en-US" sz="800" dirty="0"/>
              </a:p>
            </p:txBody>
          </p:sp>
          <p:pic>
            <p:nvPicPr>
              <p:cNvPr id="15" name="Picture 20" descr="D:\Jumelage\MMR Serbia Twinning\Visibility\Logotipi\RS Flag.gif"/>
              <p:cNvPicPr/>
              <p:nvPr/>
            </p:nvPicPr>
            <p:blipFill>
              <a:blip r:embed="rId7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237" y="5733982"/>
                <a:ext cx="882147" cy="57540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</p:grpSp>
        <p:grpSp>
          <p:nvGrpSpPr>
            <p:cNvPr id="11" name="Skupina 10"/>
            <p:cNvGrpSpPr/>
            <p:nvPr/>
          </p:nvGrpSpPr>
          <p:grpSpPr>
            <a:xfrm>
              <a:off x="7061604" y="5733982"/>
              <a:ext cx="1901825" cy="914618"/>
              <a:chOff x="7061604" y="5733982"/>
              <a:chExt cx="1901825" cy="914618"/>
            </a:xfrm>
          </p:grpSpPr>
          <p:pic>
            <p:nvPicPr>
              <p:cNvPr id="12" name="Picture 15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43800" y="5733982"/>
                <a:ext cx="943336" cy="5906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9"/>
              <p:cNvSpPr txBox="1"/>
              <p:nvPr/>
            </p:nvSpPr>
            <p:spPr>
              <a:xfrm>
                <a:off x="7061604" y="6310046"/>
                <a:ext cx="19018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 smtClean="0"/>
                  <a:t>This project is </a:t>
                </a:r>
                <a:r>
                  <a:rPr lang="sl-SI" sz="800" dirty="0" err="1" smtClean="0"/>
                  <a:t>funded</a:t>
                </a:r>
                <a:r>
                  <a:rPr lang="sl-SI" sz="800" dirty="0" smtClean="0"/>
                  <a:t> </a:t>
                </a:r>
              </a:p>
              <a:p>
                <a:pPr algn="ctr"/>
                <a:r>
                  <a:rPr lang="en-US" sz="800" dirty="0" smtClean="0"/>
                  <a:t>by the </a:t>
                </a:r>
                <a:r>
                  <a:rPr lang="sl-SI" sz="800" dirty="0" err="1" smtClean="0"/>
                  <a:t>European</a:t>
                </a:r>
                <a:r>
                  <a:rPr lang="sl-SI" sz="800" dirty="0" smtClean="0"/>
                  <a:t> Union</a:t>
                </a:r>
                <a:endParaRPr lang="en-US" sz="800" dirty="0"/>
              </a:p>
            </p:txBody>
          </p:sp>
        </p:grpSp>
      </p:grpSp>
      <p:cxnSp>
        <p:nvCxnSpPr>
          <p:cNvPr id="21" name="Raven povezovalnik 20"/>
          <p:cNvCxnSpPr/>
          <p:nvPr userDrawn="1"/>
        </p:nvCxnSpPr>
        <p:spPr>
          <a:xfrm>
            <a:off x="0" y="5661248"/>
            <a:ext cx="9144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89731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1.6.2016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1612376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1.6.2016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2194445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1.6.2016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412786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1.6.2016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838782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1.6.2016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205668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1.6.2016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93092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1.6.2016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1965226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1.6.2016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41160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1.6.2016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111063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1EC2B-2E89-41F1-829A-61D390D23CEE}" type="datetimeFigureOut">
              <a:rPr lang="sl-SI" smtClean="0"/>
              <a:pPr/>
              <a:t>1.6.2016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2962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Overall state of progress of the MMR Twinning project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sz="1600" b="1" dirty="0" smtClean="0"/>
              <a:t>Nadine Allemand, MS Project Leader, CITEPA</a:t>
            </a:r>
            <a:endParaRPr lang="sl-SI" sz="2400" b="1" dirty="0"/>
          </a:p>
        </p:txBody>
      </p:sp>
    </p:spTree>
    <p:extLst>
      <p:ext uri="{BB962C8B-B14F-4D97-AF65-F5344CB8AC3E}">
        <p14:creationId xmlns="" xmlns:p14="http://schemas.microsoft.com/office/powerpoint/2010/main" val="305034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Content of presentation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u="sng" dirty="0" smtClean="0"/>
              <a:t>General information:</a:t>
            </a:r>
            <a:endParaRPr lang="sl-SI" u="sng" dirty="0" smtClean="0"/>
          </a:p>
          <a:p>
            <a:pPr lvl="1"/>
            <a:r>
              <a:rPr lang="sl-SI" dirty="0" smtClean="0"/>
              <a:t>Main figures</a:t>
            </a:r>
            <a:endParaRPr lang="fr-FR" dirty="0" smtClean="0"/>
          </a:p>
          <a:p>
            <a:pPr lvl="1"/>
            <a:r>
              <a:rPr lang="en-US" dirty="0" smtClean="0"/>
              <a:t>Main project objectives</a:t>
            </a:r>
            <a:endParaRPr lang="sl-SI" dirty="0" smtClean="0"/>
          </a:p>
          <a:p>
            <a:pPr lvl="1"/>
            <a:r>
              <a:rPr lang="sl-SI" dirty="0" smtClean="0"/>
              <a:t>Beneficiaries</a:t>
            </a:r>
          </a:p>
          <a:p>
            <a:pPr lvl="1"/>
            <a:r>
              <a:rPr lang="fr-FR" dirty="0" smtClean="0"/>
              <a:t>Project</a:t>
            </a:r>
            <a:r>
              <a:rPr lang="sl-SI" dirty="0" smtClean="0"/>
              <a:t> </a:t>
            </a:r>
            <a:r>
              <a:rPr lang="fr-FR" dirty="0" smtClean="0"/>
              <a:t>t</a:t>
            </a:r>
            <a:r>
              <a:rPr lang="sl-SI" dirty="0" smtClean="0"/>
              <a:t>eam</a:t>
            </a:r>
          </a:p>
          <a:p>
            <a:pPr lvl="1"/>
            <a:r>
              <a:rPr lang="sl-SI" dirty="0" smtClean="0"/>
              <a:t>Links with other MRV project</a:t>
            </a:r>
          </a:p>
          <a:p>
            <a:pPr lvl="1"/>
            <a:r>
              <a:rPr lang="sl-SI" dirty="0" smtClean="0"/>
              <a:t>Expected results</a:t>
            </a:r>
            <a:r>
              <a:rPr lang="fr-FR" dirty="0" smtClean="0"/>
              <a:t> per c</a:t>
            </a:r>
            <a:r>
              <a:rPr lang="sl-SI" dirty="0" smtClean="0"/>
              <a:t>omponents</a:t>
            </a:r>
          </a:p>
          <a:p>
            <a:pPr lvl="1">
              <a:buNone/>
            </a:pPr>
            <a:endParaRPr lang="sl-SI" dirty="0" smtClean="0"/>
          </a:p>
          <a:p>
            <a:r>
              <a:rPr lang="sl-SI" u="sng" dirty="0" smtClean="0"/>
              <a:t>State of the progress</a:t>
            </a:r>
            <a:r>
              <a:rPr lang="fr-FR" u="sng" dirty="0" smtClean="0"/>
              <a:t>:</a:t>
            </a:r>
            <a:endParaRPr lang="sl-SI" u="sng" dirty="0" smtClean="0"/>
          </a:p>
          <a:p>
            <a:pPr lvl="1"/>
            <a:r>
              <a:rPr lang="sl-SI" dirty="0" smtClean="0"/>
              <a:t>Overall state of progress</a:t>
            </a:r>
          </a:p>
          <a:p>
            <a:pPr lvl="1"/>
            <a:r>
              <a:rPr lang="sl-SI" dirty="0" smtClean="0"/>
              <a:t>Achievement of mandatory results</a:t>
            </a:r>
          </a:p>
          <a:p>
            <a:pPr lvl="1"/>
            <a:r>
              <a:rPr lang="sl-SI" dirty="0" smtClean="0"/>
              <a:t>Deliverables prepared up to date </a:t>
            </a:r>
          </a:p>
          <a:p>
            <a:pPr lvl="1"/>
            <a:r>
              <a:rPr lang="sl-SI" dirty="0" smtClean="0"/>
              <a:t>Expert working days conducted up to day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Main figures</a:t>
            </a:r>
            <a:endParaRPr lang="sl-SI" b="1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/>
              <a:t>Starting date: </a:t>
            </a:r>
            <a:r>
              <a:rPr lang="fr-FR" sz="2800" dirty="0" smtClean="0"/>
              <a:t>1</a:t>
            </a:r>
            <a:r>
              <a:rPr lang="sl-SI" sz="2800" dirty="0" smtClean="0"/>
              <a:t>5</a:t>
            </a:r>
            <a:r>
              <a:rPr lang="fr-FR" sz="2800" dirty="0" smtClean="0"/>
              <a:t> </a:t>
            </a:r>
            <a:r>
              <a:rPr lang="sl-SI" sz="2800" dirty="0" err="1"/>
              <a:t>M</a:t>
            </a:r>
            <a:r>
              <a:rPr lang="sl-SI" sz="2800" dirty="0" err="1" smtClean="0"/>
              <a:t>ay</a:t>
            </a:r>
            <a:r>
              <a:rPr lang="fr-FR" sz="2800" dirty="0" smtClean="0"/>
              <a:t> 201</a:t>
            </a:r>
            <a:r>
              <a:rPr lang="sl-SI" sz="2800" dirty="0" smtClean="0"/>
              <a:t>5</a:t>
            </a:r>
            <a:r>
              <a:rPr lang="fr-FR" sz="2800" dirty="0" smtClean="0"/>
              <a:t> </a:t>
            </a:r>
            <a:endParaRPr lang="fr-FR" sz="2800" dirty="0"/>
          </a:p>
          <a:p>
            <a:r>
              <a:rPr lang="fr-FR" sz="2800" dirty="0"/>
              <a:t>Duration: 24 months</a:t>
            </a:r>
          </a:p>
          <a:p>
            <a:r>
              <a:rPr lang="fr-FR" sz="2800" dirty="0"/>
              <a:t>Budget: </a:t>
            </a:r>
            <a:r>
              <a:rPr lang="fr-FR" sz="2800" dirty="0" smtClean="0"/>
              <a:t>1</a:t>
            </a:r>
            <a:r>
              <a:rPr lang="sl-SI" sz="2800" dirty="0" smtClean="0"/>
              <a:t>,2</a:t>
            </a:r>
            <a:r>
              <a:rPr lang="fr-FR" sz="2800" dirty="0" smtClean="0"/>
              <a:t> M</a:t>
            </a:r>
            <a:r>
              <a:rPr lang="fr-FR" sz="2800" dirty="0"/>
              <a:t>€ (</a:t>
            </a:r>
            <a:r>
              <a:rPr lang="fr-FR" sz="2800" dirty="0" smtClean="0"/>
              <a:t>IPA2012)</a:t>
            </a:r>
            <a:r>
              <a:rPr lang="sl-SI" sz="2800" dirty="0" smtClean="0"/>
              <a:t>, BC is </a:t>
            </a:r>
            <a:r>
              <a:rPr lang="sl-SI" sz="2800" dirty="0" err="1" smtClean="0"/>
              <a:t>co</a:t>
            </a:r>
            <a:r>
              <a:rPr lang="sl-SI" sz="2800" dirty="0" smtClean="0"/>
              <a:t>-</a:t>
            </a:r>
            <a:r>
              <a:rPr lang="sl-SI" sz="2800" dirty="0" err="1" smtClean="0"/>
              <a:t>financing</a:t>
            </a:r>
            <a:r>
              <a:rPr lang="sl-SI" sz="2800" dirty="0" smtClean="0"/>
              <a:t> 16,7% (0,2M€)</a:t>
            </a:r>
            <a:endParaRPr lang="fr-FR" sz="2800" dirty="0"/>
          </a:p>
          <a:p>
            <a:r>
              <a:rPr lang="fr-FR" sz="2800" dirty="0"/>
              <a:t>Activities performed up to now: </a:t>
            </a:r>
            <a:r>
              <a:rPr lang="sl-SI" sz="2800" dirty="0" smtClean="0"/>
              <a:t>progress at</a:t>
            </a:r>
            <a:r>
              <a:rPr lang="sl-SI" sz="2800" dirty="0"/>
              <a:t> </a:t>
            </a:r>
            <a:r>
              <a:rPr lang="sl-SI" sz="2800" dirty="0" smtClean="0"/>
              <a:t>52</a:t>
            </a:r>
            <a:r>
              <a:rPr lang="fr-FR" sz="2800" dirty="0" smtClean="0"/>
              <a:t>%</a:t>
            </a:r>
            <a:endParaRPr lang="fr-FR" sz="2800" dirty="0"/>
          </a:p>
          <a:p>
            <a:endParaRPr lang="sl-SI" dirty="0"/>
          </a:p>
        </p:txBody>
      </p:sp>
    </p:spTree>
    <p:extLst>
      <p:ext uri="{BB962C8B-B14F-4D97-AF65-F5344CB8AC3E}">
        <p14:creationId xmlns="" xmlns:p14="http://schemas.microsoft.com/office/powerpoint/2010/main" val="309946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project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000" dirty="0" smtClean="0"/>
              <a:t>The overall objective of the project is to assist Serbia to meet environmental and climate </a:t>
            </a:r>
            <a:r>
              <a:rPr lang="en-US" sz="2000" dirty="0" err="1" smtClean="0"/>
              <a:t>Acquis</a:t>
            </a:r>
            <a:r>
              <a:rPr lang="en-US" sz="2000" dirty="0" smtClean="0"/>
              <a:t> through institutional building and improvement of the environmental reporting.</a:t>
            </a:r>
          </a:p>
          <a:p>
            <a:pPr>
              <a:buNone/>
            </a:pPr>
            <a:endParaRPr lang="en-US" sz="2000" dirty="0" smtClean="0"/>
          </a:p>
          <a:p>
            <a:pPr lvl="0"/>
            <a:r>
              <a:rPr lang="en-US" sz="2000" dirty="0" smtClean="0"/>
              <a:t>The purpose of the project is to ensure alignment with EU Climate </a:t>
            </a:r>
            <a:r>
              <a:rPr lang="en-US" sz="2000" dirty="0" err="1" smtClean="0"/>
              <a:t>Aquis</a:t>
            </a:r>
            <a:r>
              <a:rPr lang="en-US" sz="2000" dirty="0" smtClean="0"/>
              <a:t> and fulfillment of the UNFCCC requirements through introduction of a </a:t>
            </a:r>
            <a:r>
              <a:rPr lang="en-US" sz="2000" b="1" dirty="0" smtClean="0"/>
              <a:t>mechanism for monitoring and reporting GHG emissions </a:t>
            </a:r>
            <a:r>
              <a:rPr lang="en-US" sz="2000" dirty="0" smtClean="0"/>
              <a:t>and for reporting other information relevant to climate change on regular basis. 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Beneficiaries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main beneficiaries of the project are the </a:t>
            </a:r>
            <a:r>
              <a:rPr lang="en-US" sz="2000" b="1" dirty="0" smtClean="0"/>
              <a:t>Ministry of Agriculture and Environmental Protection</a:t>
            </a:r>
            <a:r>
              <a:rPr lang="en-US" sz="2000" dirty="0" smtClean="0"/>
              <a:t>, in particular the Climate Change Division and the </a:t>
            </a:r>
            <a:r>
              <a:rPr lang="en-US" sz="2000" b="1" dirty="0" smtClean="0"/>
              <a:t>Serbian Environmental Protection Agency</a:t>
            </a:r>
            <a:r>
              <a:rPr lang="en-US" sz="2000" dirty="0" smtClean="0"/>
              <a:t>. </a:t>
            </a:r>
            <a:endParaRPr lang="sl-SI" sz="2000" dirty="0" smtClean="0"/>
          </a:p>
          <a:p>
            <a:pPr>
              <a:buNone/>
            </a:pPr>
            <a:endParaRPr lang="sl-SI" sz="2000" dirty="0" smtClean="0"/>
          </a:p>
          <a:p>
            <a:r>
              <a:rPr lang="en-US" sz="2000" dirty="0" smtClean="0"/>
              <a:t>In addition, beneficiaries of the project results are other government institutions, relevant ministries and agencies, Statistical Office of the Republic of Serbia, local communities and NGOs. </a:t>
            </a:r>
            <a:endParaRPr lang="sl-SI" sz="2000" dirty="0" smtClean="0"/>
          </a:p>
          <a:p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7475" y="1660525"/>
            <a:ext cx="3829050" cy="353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6934200" cy="1143000"/>
          </a:xfrm>
          <a:solidFill>
            <a:srgbClr val="43A3C1"/>
          </a:solidFill>
        </p:spPr>
        <p:txBody>
          <a:bodyPr/>
          <a:lstStyle/>
          <a:p>
            <a:r>
              <a:rPr lang="sl-SI" sz="3200" b="1" dirty="0" smtClean="0">
                <a:solidFill>
                  <a:schemeClr val="bg1"/>
                </a:solidFill>
              </a:rPr>
              <a:t>The Team</a:t>
            </a:r>
            <a:endParaRPr lang="sl-SI" sz="3200" b="1" dirty="0" smtClean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58338" y="534042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23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41492311"/>
              </p:ext>
            </p:extLst>
          </p:nvPr>
        </p:nvGraphicFramePr>
        <p:xfrm>
          <a:off x="274440" y="1524001"/>
          <a:ext cx="8640960" cy="3879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3294"/>
                <a:gridCol w="6927666"/>
              </a:tblGrid>
              <a:tr h="10521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rebuchet MS" pitchFamily="34" charset="0"/>
                          <a:ea typeface="+mn-ea"/>
                          <a:cs typeface="+mn-cs"/>
                        </a:rPr>
                        <a:t>Ministry of Environment, Energy and the Sea (MEEM)</a:t>
                      </a:r>
                    </a:p>
                    <a:p>
                      <a:endParaRPr lang="en-US" sz="1900" dirty="0">
                        <a:latin typeface="Trebuchet MS" pitchFamily="34" charset="0"/>
                      </a:endParaRPr>
                    </a:p>
                  </a:txBody>
                  <a:tcPr/>
                </a:tc>
              </a:tr>
              <a:tr h="99059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rebuchet MS" pitchFamily="34" charset="0"/>
                          <a:ea typeface="+mn-ea"/>
                          <a:cs typeface="+mn-cs"/>
                        </a:rPr>
                        <a:t>Interprofessionnal</a:t>
                      </a:r>
                      <a:r>
                        <a:rPr kumimoji="0" lang="en-GB" sz="2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rebuchet MS" pitchFamily="34" charset="0"/>
                          <a:ea typeface="+mn-ea"/>
                          <a:cs typeface="+mn-cs"/>
                        </a:rPr>
                        <a:t> Technical Centre for Studies on Air Pollution (CITEPA)</a:t>
                      </a:r>
                      <a:endParaRPr kumimoji="0" lang="en-US" sz="2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2963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l-SI" sz="1500" b="1" dirty="0" smtClean="0">
                        <a:solidFill>
                          <a:schemeClr val="tx2"/>
                        </a:solidFill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Expertise France</a:t>
                      </a:r>
                    </a:p>
                  </a:txBody>
                  <a:tcPr/>
                </a:tc>
              </a:tr>
              <a:tr h="90692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Slovenian</a:t>
                      </a:r>
                      <a:r>
                        <a:rPr lang="en-US" sz="1400" b="1" baseline="0" dirty="0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 experts from the </a:t>
                      </a:r>
                      <a:r>
                        <a:rPr lang="sl-SI" sz="1400" b="1" baseline="0" dirty="0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M</a:t>
                      </a:r>
                      <a:r>
                        <a:rPr lang="en-US" sz="1400" b="1" baseline="0" dirty="0" err="1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inistry</a:t>
                      </a:r>
                      <a:r>
                        <a:rPr lang="en-US" sz="1400" b="1" baseline="0" dirty="0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 of </a:t>
                      </a:r>
                      <a:r>
                        <a:rPr lang="sl-SI" sz="1400" b="1" baseline="0" dirty="0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A</a:t>
                      </a:r>
                      <a:r>
                        <a:rPr lang="en-US" sz="1400" b="1" baseline="0" dirty="0" err="1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griculture</a:t>
                      </a:r>
                      <a:r>
                        <a:rPr lang="en-US" sz="1400" b="1" baseline="0" dirty="0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 and </a:t>
                      </a:r>
                      <a:r>
                        <a:rPr lang="sl-SI" sz="1400" b="1" baseline="0" dirty="0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E</a:t>
                      </a:r>
                      <a:r>
                        <a:rPr lang="en-US" sz="1400" b="1" baseline="0" dirty="0" err="1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nvironment</a:t>
                      </a:r>
                      <a:r>
                        <a:rPr lang="en-US" sz="1400" b="1" baseline="0" dirty="0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 </a:t>
                      </a:r>
                    </a:p>
                    <a:p>
                      <a:r>
                        <a:rPr lang="en-US" sz="1400" b="1" baseline="0" dirty="0" smtClean="0">
                          <a:solidFill>
                            <a:schemeClr val="tx2"/>
                          </a:solidFill>
                          <a:latin typeface="Trebuchet MS" pitchFamily="34" charset="0"/>
                        </a:rPr>
                        <a:t>Belgium expert from the Flemish government </a:t>
                      </a:r>
                      <a:endParaRPr lang="en-US" sz="1400" b="1" dirty="0">
                        <a:solidFill>
                          <a:schemeClr val="tx2"/>
                        </a:solidFill>
                        <a:latin typeface="Trebuchet MS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972" y="1547067"/>
            <a:ext cx="837896" cy="107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12" descr="logo-citepa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487" y="2743200"/>
            <a:ext cx="740867" cy="797857"/>
          </a:xfrm>
          <a:prstGeom prst="rect">
            <a:avLst/>
          </a:prstGeom>
        </p:spPr>
      </p:pic>
      <p:pic>
        <p:nvPicPr>
          <p:cNvPr id="22" name="Image 21" descr="LOGO EXPERTISE FRAN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7020" y="3810000"/>
            <a:ext cx="6858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713538" cy="1143000"/>
          </a:xfrm>
          <a:solidFill>
            <a:srgbClr val="43A3C1"/>
          </a:solidFill>
        </p:spPr>
        <p:txBody>
          <a:bodyPr/>
          <a:lstStyle/>
          <a:p>
            <a:r>
              <a:rPr lang="fr-FR" sz="3200" b="1" dirty="0" smtClean="0">
                <a:solidFill>
                  <a:schemeClr val="bg1"/>
                </a:solidFill>
                <a:latin typeface="Trebuchet MS" pitchFamily="34" charset="0"/>
              </a:rPr>
              <a:t>Links </a:t>
            </a:r>
            <a:r>
              <a:rPr lang="fr-FR" sz="3200" b="1" dirty="0" err="1" smtClean="0">
                <a:solidFill>
                  <a:schemeClr val="bg1"/>
                </a:solidFill>
                <a:latin typeface="Trebuchet MS" pitchFamily="34" charset="0"/>
              </a:rPr>
              <a:t>with</a:t>
            </a:r>
            <a:r>
              <a:rPr lang="fr-FR" sz="3200" b="1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sl-SI" b="1" dirty="0" smtClean="0">
                <a:latin typeface="Trebuchet MS" pitchFamily="34" charset="0"/>
              </a:rPr>
              <a:t>other</a:t>
            </a:r>
            <a:r>
              <a:rPr lang="fr-FR" sz="3200" b="1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fr-FR" sz="3200" b="1" dirty="0" err="1" smtClean="0">
                <a:solidFill>
                  <a:schemeClr val="bg1"/>
                </a:solidFill>
                <a:latin typeface="Trebuchet MS" pitchFamily="34" charset="0"/>
              </a:rPr>
              <a:t>twinning</a:t>
            </a:r>
            <a:r>
              <a:rPr lang="fr-FR" sz="3200" b="1" dirty="0" smtClean="0">
                <a:solidFill>
                  <a:schemeClr val="bg1"/>
                </a:solidFill>
                <a:latin typeface="Trebuchet MS" pitchFamily="34" charset="0"/>
              </a:rPr>
              <a:t> on MRV</a:t>
            </a:r>
            <a:endParaRPr lang="sl-SI" sz="3200" b="1" dirty="0" smtClean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58338" y="534042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7475" y="1660525"/>
            <a:ext cx="3829050" cy="353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Content Placeholder 1"/>
          <p:cNvSpPr>
            <a:spLocks noGrp="1"/>
          </p:cNvSpPr>
          <p:nvPr>
            <p:ph idx="1"/>
          </p:nvPr>
        </p:nvSpPr>
        <p:spPr>
          <a:xfrm>
            <a:off x="381000" y="4953000"/>
            <a:ext cx="7884864" cy="680939"/>
          </a:xfrm>
        </p:spPr>
        <p:txBody>
          <a:bodyPr/>
          <a:lstStyle/>
          <a:p>
            <a:pPr>
              <a:buNone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Trebuchet MS" pitchFamily="34" charset="0"/>
              </a:rPr>
              <a:t>+    </a:t>
            </a:r>
            <a:r>
              <a:rPr lang="en-US" sz="1800" dirty="0" err="1" smtClean="0">
                <a:solidFill>
                  <a:schemeClr val="tx2">
                    <a:lumMod val="75000"/>
                  </a:schemeClr>
                </a:solidFill>
                <a:latin typeface="Trebuchet MS" pitchFamily="34" charset="0"/>
              </a:rPr>
              <a:t>Sectoral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Trebuchet MS" pitchFamily="34" charset="0"/>
              </a:rPr>
              <a:t> measures (CO2 and cars, CO2 and vans, F-Gases, Fuel quality directive, CO2 </a:t>
            </a:r>
            <a:r>
              <a:rPr lang="en-US" sz="1800" dirty="0" err="1" smtClean="0">
                <a:solidFill>
                  <a:schemeClr val="tx2">
                    <a:lumMod val="75000"/>
                  </a:schemeClr>
                </a:solidFill>
                <a:latin typeface="Trebuchet MS" pitchFamily="34" charset="0"/>
              </a:rPr>
              <a:t>labelling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Trebuchet MS" pitchFamily="34" charset="0"/>
              </a:rPr>
              <a:t> for cars)</a:t>
            </a:r>
            <a:endParaRPr lang="en-US" sz="1800" dirty="0">
              <a:solidFill>
                <a:schemeClr val="tx2">
                  <a:lumMod val="75000"/>
                </a:schemeClr>
              </a:solidFill>
              <a:latin typeface="Trebuchet MS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843808" y="2600672"/>
            <a:ext cx="1800200" cy="216024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ETS</a:t>
            </a:r>
            <a:endParaRPr lang="en-US" sz="2000" b="1" dirty="0"/>
          </a:p>
        </p:txBody>
      </p:sp>
      <p:sp>
        <p:nvSpPr>
          <p:cNvPr id="24" name="Rectangle 23"/>
          <p:cNvSpPr/>
          <p:nvPr/>
        </p:nvSpPr>
        <p:spPr>
          <a:xfrm>
            <a:off x="5004048" y="2588840"/>
            <a:ext cx="1701552" cy="218120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Effort Sharing Decision</a:t>
            </a:r>
            <a:endParaRPr lang="en-US" sz="2000" b="1" dirty="0"/>
          </a:p>
        </p:txBody>
      </p:sp>
      <p:sp>
        <p:nvSpPr>
          <p:cNvPr id="25" name="Rectangle 24"/>
          <p:cNvSpPr/>
          <p:nvPr/>
        </p:nvSpPr>
        <p:spPr>
          <a:xfrm>
            <a:off x="2743200" y="1600200"/>
            <a:ext cx="4032448" cy="79208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Monitoring Mechanism Regulation</a:t>
            </a:r>
            <a:endParaRPr lang="en-US" sz="2000" b="1" dirty="0"/>
          </a:p>
        </p:txBody>
      </p:sp>
      <p:sp>
        <p:nvSpPr>
          <p:cNvPr id="26" name="Rectangle 25"/>
          <p:cNvSpPr/>
          <p:nvPr/>
        </p:nvSpPr>
        <p:spPr>
          <a:xfrm>
            <a:off x="2627784" y="2537792"/>
            <a:ext cx="2160240" cy="2376264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12"/>
          <p:cNvCxnSpPr/>
          <p:nvPr/>
        </p:nvCxnSpPr>
        <p:spPr>
          <a:xfrm>
            <a:off x="2514600" y="2438400"/>
            <a:ext cx="2376264" cy="0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4"/>
          <p:cNvCxnSpPr/>
          <p:nvPr/>
        </p:nvCxnSpPr>
        <p:spPr>
          <a:xfrm>
            <a:off x="2555776" y="1453480"/>
            <a:ext cx="0" cy="936104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5"/>
          <p:cNvCxnSpPr/>
          <p:nvPr/>
        </p:nvCxnSpPr>
        <p:spPr>
          <a:xfrm>
            <a:off x="2555776" y="1475184"/>
            <a:ext cx="4464496" cy="0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16"/>
          <p:cNvCxnSpPr/>
          <p:nvPr/>
        </p:nvCxnSpPr>
        <p:spPr>
          <a:xfrm>
            <a:off x="6948264" y="1447800"/>
            <a:ext cx="0" cy="3456384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7"/>
          <p:cNvCxnSpPr/>
          <p:nvPr/>
        </p:nvCxnSpPr>
        <p:spPr>
          <a:xfrm>
            <a:off x="4932040" y="2438400"/>
            <a:ext cx="0" cy="2448272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8"/>
          <p:cNvCxnSpPr/>
          <p:nvPr/>
        </p:nvCxnSpPr>
        <p:spPr>
          <a:xfrm>
            <a:off x="4932040" y="5029200"/>
            <a:ext cx="2016224" cy="0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23528" y="2536304"/>
            <a:ext cx="1800200" cy="1008112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Twinning SR 12 IB EN 01</a:t>
            </a:r>
            <a:endParaRPr lang="sl-SI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sl-SI" dirty="0" smtClean="0">
                <a:solidFill>
                  <a:schemeClr val="tx2">
                    <a:lumMod val="75000"/>
                  </a:schemeClr>
                </a:solidFill>
              </a:rPr>
              <a:t>(completed in sept 2015)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34" name="Straight Connector 29"/>
          <p:cNvCxnSpPr>
            <a:stCxn id="33" idx="3"/>
            <a:endCxn id="26" idx="1"/>
          </p:cNvCxnSpPr>
          <p:nvPr/>
        </p:nvCxnSpPr>
        <p:spPr>
          <a:xfrm>
            <a:off x="2123728" y="3040360"/>
            <a:ext cx="504056" cy="685564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7164288" y="2248272"/>
            <a:ext cx="1800200" cy="1008112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On going Twining SR 13 IB EN 01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36" name="Straight Connector 31"/>
          <p:cNvCxnSpPr>
            <a:stCxn id="35" idx="1"/>
          </p:cNvCxnSpPr>
          <p:nvPr/>
        </p:nvCxnSpPr>
        <p:spPr>
          <a:xfrm flipH="1">
            <a:off x="6948264" y="2752328"/>
            <a:ext cx="216024" cy="792088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37"/>
          <p:cNvGrpSpPr/>
          <p:nvPr/>
        </p:nvGrpSpPr>
        <p:grpSpPr>
          <a:xfrm>
            <a:off x="3131840" y="2392288"/>
            <a:ext cx="936104" cy="617629"/>
            <a:chOff x="3131840" y="2708920"/>
            <a:chExt cx="936104" cy="617629"/>
          </a:xfrm>
        </p:grpSpPr>
        <p:sp>
          <p:nvSpPr>
            <p:cNvPr id="38" name="Curved Down Arrow 34"/>
            <p:cNvSpPr/>
            <p:nvPr/>
          </p:nvSpPr>
          <p:spPr>
            <a:xfrm rot="16200000">
              <a:off x="3059832" y="2780928"/>
              <a:ext cx="576064" cy="432048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" name="Curved Down Arrow 36"/>
            <p:cNvSpPr/>
            <p:nvPr/>
          </p:nvSpPr>
          <p:spPr>
            <a:xfrm rot="5400000">
              <a:off x="3563888" y="2822493"/>
              <a:ext cx="576064" cy="432048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38"/>
          <p:cNvGrpSpPr/>
          <p:nvPr/>
        </p:nvGrpSpPr>
        <p:grpSpPr>
          <a:xfrm>
            <a:off x="4355976" y="3976464"/>
            <a:ext cx="936104" cy="617629"/>
            <a:chOff x="3131840" y="2708920"/>
            <a:chExt cx="936104" cy="617629"/>
          </a:xfrm>
        </p:grpSpPr>
        <p:sp>
          <p:nvSpPr>
            <p:cNvPr id="41" name="Curved Down Arrow 39"/>
            <p:cNvSpPr/>
            <p:nvPr/>
          </p:nvSpPr>
          <p:spPr>
            <a:xfrm rot="16200000">
              <a:off x="3059832" y="2780928"/>
              <a:ext cx="576064" cy="432048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Curved Down Arrow 40"/>
            <p:cNvSpPr/>
            <p:nvPr/>
          </p:nvSpPr>
          <p:spPr>
            <a:xfrm rot="5400000">
              <a:off x="3563888" y="2822493"/>
              <a:ext cx="576064" cy="432048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1073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i="1" dirty="0" smtClean="0"/>
              <a:t>Expected </a:t>
            </a:r>
            <a:r>
              <a:rPr lang="en-US" b="1" i="1" dirty="0" smtClean="0"/>
              <a:t>results of the project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/>
              <a:t>Component 1:</a:t>
            </a:r>
            <a:r>
              <a:rPr lang="en-US" sz="2400" dirty="0" smtClean="0"/>
              <a:t> “Institutional and procedural arrangements for implementation of Monitoring mechanism regulation and Decision 406/2009 established” </a:t>
            </a:r>
            <a:endParaRPr lang="sl-SI" sz="2400" dirty="0" smtClean="0"/>
          </a:p>
          <a:p>
            <a:pPr>
              <a:buNone/>
            </a:pPr>
            <a:endParaRPr lang="sl-SI" sz="2400" dirty="0" smtClean="0"/>
          </a:p>
          <a:p>
            <a:pPr>
              <a:buNone/>
            </a:pPr>
            <a:r>
              <a:rPr lang="en-GB" sz="2400" b="1" u="sng" dirty="0" smtClean="0"/>
              <a:t>Component 2:</a:t>
            </a:r>
            <a:r>
              <a:rPr lang="en-GB" sz="2400" b="1" dirty="0" smtClean="0"/>
              <a:t> </a:t>
            </a:r>
            <a:r>
              <a:rPr lang="en-GB" sz="2400" dirty="0" smtClean="0"/>
              <a:t>“</a:t>
            </a:r>
            <a:r>
              <a:rPr lang="en-US" sz="2400" dirty="0" smtClean="0"/>
              <a:t>Legal framework for implementation of the Regulation (UE) 525/2013 and the monitoring and reporting requirements of Decision 406/2009/EC established</a:t>
            </a:r>
            <a:r>
              <a:rPr lang="en-GB" sz="2400" dirty="0" smtClean="0"/>
              <a:t>”</a:t>
            </a:r>
            <a:endParaRPr lang="sl-SI" sz="2400" dirty="0" smtClean="0"/>
          </a:p>
          <a:p>
            <a:pPr>
              <a:buNone/>
            </a:pPr>
            <a:endParaRPr lang="sl-SI" sz="2400" dirty="0" smtClean="0"/>
          </a:p>
          <a:p>
            <a:pPr>
              <a:buNone/>
            </a:pPr>
            <a:r>
              <a:rPr lang="en-US" sz="2400" b="1" u="sng" dirty="0" smtClean="0"/>
              <a:t>Component 3:</a:t>
            </a:r>
            <a:r>
              <a:rPr lang="en-US" sz="2400" b="1" dirty="0" smtClean="0"/>
              <a:t> </a:t>
            </a:r>
            <a:r>
              <a:rPr lang="en-US" sz="2400" dirty="0" smtClean="0"/>
              <a:t>“Administrative and institutional capacities of the relevant bodies in the field of climate change strengthened”</a:t>
            </a:r>
            <a:endParaRPr lang="sl-SI" sz="2400" dirty="0" smtClean="0"/>
          </a:p>
          <a:p>
            <a:pPr>
              <a:buNone/>
            </a:pPr>
            <a:endParaRPr lang="sl-SI" dirty="0" smtClean="0"/>
          </a:p>
          <a:p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1520" y="260648"/>
            <a:ext cx="7056784" cy="864096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sl-SI" dirty="0" smtClean="0"/>
              <a:t>Overall state of progress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Flowchart: Alternate Process 26"/>
          <p:cNvSpPr/>
          <p:nvPr/>
        </p:nvSpPr>
        <p:spPr>
          <a:xfrm>
            <a:off x="7812360" y="4869160"/>
            <a:ext cx="1224136" cy="728464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/>
              <a:t>Final Closing Conference</a:t>
            </a:r>
          </a:p>
        </p:txBody>
      </p:sp>
      <p:sp>
        <p:nvSpPr>
          <p:cNvPr id="11" name="Flowchart: Alternate Process 5"/>
          <p:cNvSpPr/>
          <p:nvPr/>
        </p:nvSpPr>
        <p:spPr>
          <a:xfrm>
            <a:off x="269268" y="4725144"/>
            <a:ext cx="1224136" cy="936104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/>
              <a:t>Kick-off Workshop and </a:t>
            </a:r>
            <a:r>
              <a:rPr lang="en-GB" sz="1100" b="1" dirty="0" smtClean="0"/>
              <a:t>In</a:t>
            </a:r>
            <a:r>
              <a:rPr lang="sl-SI" sz="1100" b="1" dirty="0" err="1" smtClean="0"/>
              <a:t>itial</a:t>
            </a:r>
            <a:r>
              <a:rPr lang="sl-SI" sz="1100" b="1" dirty="0" smtClean="0"/>
              <a:t> </a:t>
            </a:r>
            <a:r>
              <a:rPr lang="sl-SI" sz="1100" b="1" dirty="0" err="1"/>
              <a:t>A</a:t>
            </a:r>
            <a:r>
              <a:rPr lang="sl-SI" sz="1100" b="1" dirty="0" err="1" smtClean="0"/>
              <a:t>ssessment</a:t>
            </a:r>
            <a:r>
              <a:rPr lang="sl-SI" sz="1100" b="1" dirty="0" smtClean="0"/>
              <a:t> </a:t>
            </a:r>
            <a:r>
              <a:rPr lang="en-GB" sz="1100" b="1" dirty="0" smtClean="0"/>
              <a:t>Report</a:t>
            </a:r>
            <a:endParaRPr lang="en-GB" sz="1100" b="1" dirty="0"/>
          </a:p>
        </p:txBody>
      </p:sp>
      <p:sp>
        <p:nvSpPr>
          <p:cNvPr id="12" name="Flowchart: Alternate Process 12"/>
          <p:cNvSpPr/>
          <p:nvPr/>
        </p:nvSpPr>
        <p:spPr>
          <a:xfrm>
            <a:off x="107504" y="3597138"/>
            <a:ext cx="1547664" cy="767966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/>
              <a:t>Analysis of existing </a:t>
            </a:r>
            <a:r>
              <a:rPr lang="en-GB" sz="1100" b="1" dirty="0" smtClean="0"/>
              <a:t>institutional and organisational  </a:t>
            </a:r>
            <a:r>
              <a:rPr lang="en-GB" sz="1100" b="1" dirty="0"/>
              <a:t>structure </a:t>
            </a:r>
          </a:p>
        </p:txBody>
      </p:sp>
      <p:sp>
        <p:nvSpPr>
          <p:cNvPr id="13" name="Flowchart: Alternate Process 14"/>
          <p:cNvSpPr/>
          <p:nvPr/>
        </p:nvSpPr>
        <p:spPr>
          <a:xfrm>
            <a:off x="1547664" y="2420888"/>
            <a:ext cx="1741072" cy="1008112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 smtClean="0"/>
              <a:t>Recommendations for appropriate institutional and organisational  structure , data flows, responsibilities and tasks</a:t>
            </a:r>
          </a:p>
        </p:txBody>
      </p:sp>
      <p:sp>
        <p:nvSpPr>
          <p:cNvPr id="17" name="Flowchart: Alternate Process 18"/>
          <p:cNvSpPr/>
          <p:nvPr/>
        </p:nvSpPr>
        <p:spPr>
          <a:xfrm>
            <a:off x="5580112" y="4531030"/>
            <a:ext cx="1656184" cy="408234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/>
              <a:t>Development of draft </a:t>
            </a:r>
            <a:r>
              <a:rPr lang="en-GB" sz="1100" b="1" dirty="0" smtClean="0"/>
              <a:t>legal acts </a:t>
            </a:r>
            <a:endParaRPr lang="en-GB" sz="1100" b="1" dirty="0"/>
          </a:p>
        </p:txBody>
      </p:sp>
      <p:sp>
        <p:nvSpPr>
          <p:cNvPr id="18" name="Flowchart: Alternate Process 19"/>
          <p:cNvSpPr/>
          <p:nvPr/>
        </p:nvSpPr>
        <p:spPr>
          <a:xfrm>
            <a:off x="2987824" y="4521219"/>
            <a:ext cx="1872208" cy="427856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 smtClean="0"/>
              <a:t>Action plan for legal  framework</a:t>
            </a:r>
            <a:endParaRPr lang="en-GB" sz="1100" b="1" dirty="0"/>
          </a:p>
        </p:txBody>
      </p:sp>
      <p:sp>
        <p:nvSpPr>
          <p:cNvPr id="20" name="Down Arrow 33"/>
          <p:cNvSpPr/>
          <p:nvPr/>
        </p:nvSpPr>
        <p:spPr>
          <a:xfrm rot="16200000">
            <a:off x="4881848" y="4581346"/>
            <a:ext cx="407987" cy="307603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1" name="Flowchart: Alternate Process 20"/>
          <p:cNvSpPr/>
          <p:nvPr/>
        </p:nvSpPr>
        <p:spPr>
          <a:xfrm>
            <a:off x="4201008" y="3501008"/>
            <a:ext cx="1307096" cy="728464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 smtClean="0"/>
              <a:t>QA/QC procedures for national inventory system</a:t>
            </a:r>
            <a:endParaRPr lang="en-GB" sz="1100" b="1" dirty="0"/>
          </a:p>
        </p:txBody>
      </p:sp>
      <p:sp>
        <p:nvSpPr>
          <p:cNvPr id="22" name="Flowchart: Alternate Process 22"/>
          <p:cNvSpPr/>
          <p:nvPr/>
        </p:nvSpPr>
        <p:spPr>
          <a:xfrm>
            <a:off x="3851920" y="2486734"/>
            <a:ext cx="1692660" cy="798250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 smtClean="0"/>
              <a:t>Rules and procedures to ensure appropriate data flows and timely submission</a:t>
            </a:r>
            <a:endParaRPr lang="en-GB" sz="1100" b="1" dirty="0"/>
          </a:p>
        </p:txBody>
      </p:sp>
      <p:sp>
        <p:nvSpPr>
          <p:cNvPr id="23" name="Flowchart: Alternate Process 25"/>
          <p:cNvSpPr/>
          <p:nvPr/>
        </p:nvSpPr>
        <p:spPr>
          <a:xfrm>
            <a:off x="6063854" y="2780928"/>
            <a:ext cx="1656184" cy="1026736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 smtClean="0"/>
              <a:t>Guidance on development of GHG inventory and inventory report</a:t>
            </a:r>
            <a:r>
              <a:rPr lang="sl-SI" sz="1100" b="1" dirty="0" smtClean="0"/>
              <a:t> and M</a:t>
            </a:r>
            <a:r>
              <a:rPr lang="fr-FR" sz="1100" b="1" dirty="0" smtClean="0"/>
              <a:t>M</a:t>
            </a:r>
            <a:r>
              <a:rPr lang="sl-SI" sz="1100" b="1" dirty="0" smtClean="0"/>
              <a:t>R deliverables</a:t>
            </a:r>
            <a:endParaRPr lang="en-GB" sz="1100" b="1" dirty="0"/>
          </a:p>
        </p:txBody>
      </p:sp>
      <p:sp>
        <p:nvSpPr>
          <p:cNvPr id="26" name="Down Arrow 38"/>
          <p:cNvSpPr/>
          <p:nvPr/>
        </p:nvSpPr>
        <p:spPr>
          <a:xfrm rot="16200000">
            <a:off x="5605226" y="3067906"/>
            <a:ext cx="407988" cy="45821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1" name="Bent Arrow 42"/>
          <p:cNvSpPr/>
          <p:nvPr/>
        </p:nvSpPr>
        <p:spPr>
          <a:xfrm>
            <a:off x="793218" y="2772544"/>
            <a:ext cx="754446" cy="779983"/>
          </a:xfrm>
          <a:prstGeom prst="ben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34" name="Bent Arrow 42"/>
          <p:cNvSpPr/>
          <p:nvPr/>
        </p:nvSpPr>
        <p:spPr>
          <a:xfrm rot="10800000" flipH="1">
            <a:off x="2267745" y="3428999"/>
            <a:ext cx="654512" cy="1500516"/>
          </a:xfrm>
          <a:prstGeom prst="bentArrow">
            <a:avLst>
              <a:gd name="adj1" fmla="val 25000"/>
              <a:gd name="adj2" fmla="val 29368"/>
              <a:gd name="adj3" fmla="val 25000"/>
              <a:gd name="adj4" fmla="val 4375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38" name="Flowchart: Alternate Process 20"/>
          <p:cNvSpPr/>
          <p:nvPr/>
        </p:nvSpPr>
        <p:spPr>
          <a:xfrm>
            <a:off x="5580112" y="1412775"/>
            <a:ext cx="1224136" cy="803121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 smtClean="0"/>
              <a:t>Training needs assessment and training programs</a:t>
            </a:r>
            <a:endParaRPr lang="en-GB" sz="1100" b="1" dirty="0"/>
          </a:p>
        </p:txBody>
      </p:sp>
      <p:sp>
        <p:nvSpPr>
          <p:cNvPr id="39" name="Flowchart: Alternate Process 20"/>
          <p:cNvSpPr/>
          <p:nvPr/>
        </p:nvSpPr>
        <p:spPr>
          <a:xfrm>
            <a:off x="7380310" y="1405811"/>
            <a:ext cx="1728192" cy="495672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 smtClean="0"/>
              <a:t>Training for GHG inventory team</a:t>
            </a:r>
            <a:endParaRPr lang="en-GB" sz="1100" b="1" dirty="0"/>
          </a:p>
        </p:txBody>
      </p:sp>
      <p:sp>
        <p:nvSpPr>
          <p:cNvPr id="40" name="Flowchart: Alternate Process 20"/>
          <p:cNvSpPr/>
          <p:nvPr/>
        </p:nvSpPr>
        <p:spPr>
          <a:xfrm>
            <a:off x="7380310" y="1959204"/>
            <a:ext cx="1728192" cy="514275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 smtClean="0"/>
              <a:t>Training for preparation of MMR deliverables</a:t>
            </a:r>
            <a:endParaRPr lang="en-GB" sz="1100" b="1" dirty="0"/>
          </a:p>
        </p:txBody>
      </p:sp>
      <p:sp>
        <p:nvSpPr>
          <p:cNvPr id="41" name="Flowchart: Alternate Process 20"/>
          <p:cNvSpPr/>
          <p:nvPr/>
        </p:nvSpPr>
        <p:spPr>
          <a:xfrm>
            <a:off x="1806132" y="1412776"/>
            <a:ext cx="1224136" cy="493440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 smtClean="0"/>
              <a:t>5 days study visit in </a:t>
            </a:r>
            <a:r>
              <a:rPr lang="sl-SI" sz="1100" b="1" dirty="0" smtClean="0"/>
              <a:t>France</a:t>
            </a:r>
            <a:endParaRPr lang="en-GB" sz="1100" b="1" dirty="0"/>
          </a:p>
        </p:txBody>
      </p:sp>
      <p:sp>
        <p:nvSpPr>
          <p:cNvPr id="42" name="Bent Arrow 42"/>
          <p:cNvSpPr/>
          <p:nvPr/>
        </p:nvSpPr>
        <p:spPr>
          <a:xfrm>
            <a:off x="4576961" y="1628800"/>
            <a:ext cx="848791" cy="728464"/>
          </a:xfrm>
          <a:prstGeom prst="ben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Bent Arrow 42"/>
          <p:cNvSpPr/>
          <p:nvPr/>
        </p:nvSpPr>
        <p:spPr>
          <a:xfrm>
            <a:off x="6742584" y="2123565"/>
            <a:ext cx="632582" cy="656236"/>
          </a:xfrm>
          <a:prstGeom prst="ben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Down Arrow 8"/>
          <p:cNvSpPr/>
          <p:nvPr/>
        </p:nvSpPr>
        <p:spPr>
          <a:xfrm>
            <a:off x="2215000" y="1988840"/>
            <a:ext cx="406400" cy="33972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7" name="Down Arrow 37"/>
          <p:cNvSpPr/>
          <p:nvPr/>
        </p:nvSpPr>
        <p:spPr>
          <a:xfrm rot="10800000">
            <a:off x="677343" y="4365104"/>
            <a:ext cx="407988" cy="33972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5" name="Down Arrow 8"/>
          <p:cNvSpPr/>
          <p:nvPr/>
        </p:nvSpPr>
        <p:spPr>
          <a:xfrm>
            <a:off x="6338581" y="4972000"/>
            <a:ext cx="267363" cy="279648"/>
          </a:xfrm>
          <a:prstGeom prst="downArrow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6" name="Flowchart: Alternate Process 18"/>
          <p:cNvSpPr/>
          <p:nvPr/>
        </p:nvSpPr>
        <p:spPr>
          <a:xfrm>
            <a:off x="5652120" y="5251648"/>
            <a:ext cx="1656184" cy="376808"/>
          </a:xfrm>
          <a:prstGeom prst="flowChartAlternateProcess">
            <a:avLst/>
          </a:prstGeom>
          <a:solidFill>
            <a:srgbClr val="92D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dirty="0" smtClean="0"/>
              <a:t>Adoption by the government</a:t>
            </a:r>
            <a:endParaRPr lang="en-GB" sz="1100" b="1" dirty="0"/>
          </a:p>
        </p:txBody>
      </p:sp>
      <p:sp>
        <p:nvSpPr>
          <p:cNvPr id="48" name="Down Arrow 8"/>
          <p:cNvSpPr/>
          <p:nvPr/>
        </p:nvSpPr>
        <p:spPr>
          <a:xfrm>
            <a:off x="3923928" y="3356991"/>
            <a:ext cx="360040" cy="1164227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7" name="Down Arrow 8"/>
          <p:cNvSpPr/>
          <p:nvPr/>
        </p:nvSpPr>
        <p:spPr>
          <a:xfrm>
            <a:off x="8028384" y="2546102"/>
            <a:ext cx="360040" cy="225105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PoljeZBesedilom 1"/>
          <p:cNvSpPr txBox="1"/>
          <p:nvPr/>
        </p:nvSpPr>
        <p:spPr>
          <a:xfrm>
            <a:off x="101239" y="3368025"/>
            <a:ext cx="7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err="1" smtClean="0"/>
              <a:t>Act</a:t>
            </a:r>
            <a:r>
              <a:rPr lang="sl-SI" sz="1200" dirty="0" smtClean="0"/>
              <a:t>. 1.1</a:t>
            </a:r>
            <a:endParaRPr lang="sl-SI" sz="1200" dirty="0"/>
          </a:p>
        </p:txBody>
      </p:sp>
      <p:sp>
        <p:nvSpPr>
          <p:cNvPr id="50" name="PoljeZBesedilom 49"/>
          <p:cNvSpPr txBox="1"/>
          <p:nvPr/>
        </p:nvSpPr>
        <p:spPr>
          <a:xfrm>
            <a:off x="1508307" y="2215897"/>
            <a:ext cx="7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err="1" smtClean="0"/>
              <a:t>Act</a:t>
            </a:r>
            <a:r>
              <a:rPr lang="sl-SI" sz="1200" dirty="0" smtClean="0"/>
              <a:t>. 1.2</a:t>
            </a:r>
            <a:endParaRPr lang="sl-SI" sz="1200" dirty="0"/>
          </a:p>
        </p:txBody>
      </p:sp>
      <p:sp>
        <p:nvSpPr>
          <p:cNvPr id="51" name="PoljeZBesedilom 50"/>
          <p:cNvSpPr txBox="1"/>
          <p:nvPr/>
        </p:nvSpPr>
        <p:spPr>
          <a:xfrm>
            <a:off x="3817524" y="2287905"/>
            <a:ext cx="7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err="1" smtClean="0"/>
              <a:t>Act</a:t>
            </a:r>
            <a:r>
              <a:rPr lang="sl-SI" sz="1200" dirty="0" smtClean="0"/>
              <a:t>. 1.3</a:t>
            </a:r>
            <a:endParaRPr lang="sl-SI" sz="1200" dirty="0"/>
          </a:p>
        </p:txBody>
      </p:sp>
      <p:sp>
        <p:nvSpPr>
          <p:cNvPr id="52" name="PoljeZBesedilom 51"/>
          <p:cNvSpPr txBox="1"/>
          <p:nvPr/>
        </p:nvSpPr>
        <p:spPr>
          <a:xfrm>
            <a:off x="5524828" y="1135405"/>
            <a:ext cx="7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err="1" smtClean="0"/>
              <a:t>Act</a:t>
            </a:r>
            <a:r>
              <a:rPr lang="sl-SI" sz="1200" dirty="0" smtClean="0"/>
              <a:t>. 3.1</a:t>
            </a:r>
            <a:endParaRPr lang="sl-SI" sz="1200" dirty="0"/>
          </a:p>
        </p:txBody>
      </p:sp>
      <p:sp>
        <p:nvSpPr>
          <p:cNvPr id="55" name="PoljeZBesedilom 54"/>
          <p:cNvSpPr txBox="1"/>
          <p:nvPr/>
        </p:nvSpPr>
        <p:spPr>
          <a:xfrm>
            <a:off x="1724331" y="1207785"/>
            <a:ext cx="7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err="1" smtClean="0"/>
              <a:t>Act</a:t>
            </a:r>
            <a:r>
              <a:rPr lang="sl-SI" sz="1200" dirty="0" smtClean="0"/>
              <a:t>. 3.4</a:t>
            </a:r>
            <a:endParaRPr lang="sl-SI" sz="1200" dirty="0"/>
          </a:p>
        </p:txBody>
      </p:sp>
      <p:sp>
        <p:nvSpPr>
          <p:cNvPr id="63" name="PoljeZBesedilom 62"/>
          <p:cNvSpPr txBox="1"/>
          <p:nvPr/>
        </p:nvSpPr>
        <p:spPr>
          <a:xfrm>
            <a:off x="7308304" y="1196752"/>
            <a:ext cx="7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err="1" smtClean="0"/>
              <a:t>Act</a:t>
            </a:r>
            <a:r>
              <a:rPr lang="sl-SI" sz="1200" dirty="0" smtClean="0"/>
              <a:t>. 3.2</a:t>
            </a:r>
            <a:endParaRPr lang="sl-SI" sz="1200" dirty="0"/>
          </a:p>
        </p:txBody>
      </p:sp>
      <p:sp>
        <p:nvSpPr>
          <p:cNvPr id="64" name="PoljeZBesedilom 63"/>
          <p:cNvSpPr txBox="1"/>
          <p:nvPr/>
        </p:nvSpPr>
        <p:spPr>
          <a:xfrm>
            <a:off x="5540755" y="4293096"/>
            <a:ext cx="7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err="1" smtClean="0"/>
              <a:t>Act</a:t>
            </a:r>
            <a:r>
              <a:rPr lang="sl-SI" sz="1200" dirty="0" smtClean="0"/>
              <a:t>. 2.2</a:t>
            </a:r>
            <a:endParaRPr lang="sl-SI" sz="1200" dirty="0"/>
          </a:p>
        </p:txBody>
      </p:sp>
      <p:sp>
        <p:nvSpPr>
          <p:cNvPr id="65" name="PoljeZBesedilom 64"/>
          <p:cNvSpPr txBox="1"/>
          <p:nvPr/>
        </p:nvSpPr>
        <p:spPr>
          <a:xfrm>
            <a:off x="2965952" y="4304129"/>
            <a:ext cx="7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err="1" smtClean="0"/>
              <a:t>Act</a:t>
            </a:r>
            <a:r>
              <a:rPr lang="sl-SI" sz="1200" dirty="0" smtClean="0"/>
              <a:t>. 2.1</a:t>
            </a:r>
            <a:endParaRPr lang="sl-SI" sz="1200" dirty="0"/>
          </a:p>
        </p:txBody>
      </p:sp>
      <p:sp>
        <p:nvSpPr>
          <p:cNvPr id="66" name="PoljeZBesedilom 65"/>
          <p:cNvSpPr txBox="1"/>
          <p:nvPr/>
        </p:nvSpPr>
        <p:spPr>
          <a:xfrm>
            <a:off x="6084168" y="2575937"/>
            <a:ext cx="7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err="1" smtClean="0"/>
              <a:t>Act</a:t>
            </a:r>
            <a:r>
              <a:rPr lang="sl-SI" sz="1200" dirty="0" smtClean="0"/>
              <a:t>. 1.5</a:t>
            </a:r>
            <a:endParaRPr lang="sl-SI" sz="1200" dirty="0"/>
          </a:p>
        </p:txBody>
      </p:sp>
      <p:sp>
        <p:nvSpPr>
          <p:cNvPr id="67" name="PoljeZBesedilom 66"/>
          <p:cNvSpPr txBox="1"/>
          <p:nvPr/>
        </p:nvSpPr>
        <p:spPr>
          <a:xfrm>
            <a:off x="5524829" y="3948843"/>
            <a:ext cx="7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err="1" smtClean="0"/>
              <a:t>Act</a:t>
            </a:r>
            <a:r>
              <a:rPr lang="sl-SI" sz="1200" dirty="0" smtClean="0"/>
              <a:t>. 1.4</a:t>
            </a:r>
            <a:endParaRPr lang="sl-SI" sz="1200" dirty="0"/>
          </a:p>
        </p:txBody>
      </p:sp>
      <p:sp>
        <p:nvSpPr>
          <p:cNvPr id="68" name="PoljeZBesedilom 67"/>
          <p:cNvSpPr txBox="1"/>
          <p:nvPr/>
        </p:nvSpPr>
        <p:spPr>
          <a:xfrm>
            <a:off x="8493083" y="2492896"/>
            <a:ext cx="7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err="1" smtClean="0"/>
              <a:t>Act</a:t>
            </a:r>
            <a:r>
              <a:rPr lang="sl-SI" sz="1200" dirty="0" smtClean="0"/>
              <a:t>. 3.3</a:t>
            </a:r>
            <a:endParaRPr lang="sl-SI" sz="1200" dirty="0"/>
          </a:p>
        </p:txBody>
      </p:sp>
      <p:sp>
        <p:nvSpPr>
          <p:cNvPr id="69" name="Down Arrow 33"/>
          <p:cNvSpPr/>
          <p:nvPr/>
        </p:nvSpPr>
        <p:spPr>
          <a:xfrm rot="16200000">
            <a:off x="3393659" y="2771142"/>
            <a:ext cx="407987" cy="307603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0" name="Down Arrow 33"/>
          <p:cNvSpPr/>
          <p:nvPr/>
        </p:nvSpPr>
        <p:spPr>
          <a:xfrm rot="16200000">
            <a:off x="6854882" y="1660620"/>
            <a:ext cx="407987" cy="30760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Pravokotnik 3"/>
          <p:cNvSpPr/>
          <p:nvPr/>
        </p:nvSpPr>
        <p:spPr>
          <a:xfrm>
            <a:off x="1170441" y="3321858"/>
            <a:ext cx="465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>
                <a:sym typeface="Wingdings"/>
              </a:rPr>
              <a:t></a:t>
            </a:r>
            <a:endParaRPr lang="sl-SI" dirty="0"/>
          </a:p>
        </p:txBody>
      </p:sp>
      <p:sp>
        <p:nvSpPr>
          <p:cNvPr id="45" name="Pravokotnik 44"/>
          <p:cNvSpPr/>
          <p:nvPr/>
        </p:nvSpPr>
        <p:spPr>
          <a:xfrm>
            <a:off x="2880478" y="2123564"/>
            <a:ext cx="465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>
                <a:sym typeface="Wingdings"/>
              </a:rPr>
              <a:t></a:t>
            </a:r>
            <a:endParaRPr lang="sl-SI" dirty="0"/>
          </a:p>
        </p:txBody>
      </p:sp>
      <p:sp>
        <p:nvSpPr>
          <p:cNvPr id="46" name="Pravokotnik 45"/>
          <p:cNvSpPr/>
          <p:nvPr/>
        </p:nvSpPr>
        <p:spPr>
          <a:xfrm>
            <a:off x="5042912" y="2204864"/>
            <a:ext cx="465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>
                <a:sym typeface="Wingdings"/>
              </a:rPr>
              <a:t></a:t>
            </a:r>
            <a:endParaRPr lang="sl-SI" dirty="0"/>
          </a:p>
        </p:txBody>
      </p:sp>
      <p:sp>
        <p:nvSpPr>
          <p:cNvPr id="49" name="Pravokotnik 48"/>
          <p:cNvSpPr/>
          <p:nvPr/>
        </p:nvSpPr>
        <p:spPr>
          <a:xfrm>
            <a:off x="5148064" y="3212976"/>
            <a:ext cx="465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>
                <a:sym typeface="Wingdings"/>
              </a:rPr>
              <a:t></a:t>
            </a:r>
            <a:endParaRPr lang="sl-SI" dirty="0"/>
          </a:p>
        </p:txBody>
      </p:sp>
      <p:sp>
        <p:nvSpPr>
          <p:cNvPr id="53" name="Pravokotnik 52"/>
          <p:cNvSpPr/>
          <p:nvPr/>
        </p:nvSpPr>
        <p:spPr>
          <a:xfrm>
            <a:off x="1187624" y="4437112"/>
            <a:ext cx="517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3200" dirty="0">
                <a:sym typeface="Wingdings"/>
              </a:rPr>
              <a:t></a:t>
            </a:r>
            <a:endParaRPr lang="sl-SI" sz="3200" dirty="0"/>
          </a:p>
        </p:txBody>
      </p:sp>
      <p:sp>
        <p:nvSpPr>
          <p:cNvPr id="54" name="Pravokotnik 53"/>
          <p:cNvSpPr/>
          <p:nvPr/>
        </p:nvSpPr>
        <p:spPr>
          <a:xfrm>
            <a:off x="6339056" y="1124744"/>
            <a:ext cx="465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>
                <a:sym typeface="Wingdings"/>
              </a:rPr>
              <a:t></a:t>
            </a:r>
            <a:endParaRPr lang="sl-SI" dirty="0"/>
          </a:p>
        </p:txBody>
      </p:sp>
      <p:sp>
        <p:nvSpPr>
          <p:cNvPr id="56" name="Pravokotnik 55"/>
          <p:cNvSpPr/>
          <p:nvPr/>
        </p:nvSpPr>
        <p:spPr>
          <a:xfrm>
            <a:off x="6588224" y="4258093"/>
            <a:ext cx="465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>
                <a:sym typeface="Wingdings"/>
              </a:rPr>
              <a:t></a:t>
            </a:r>
            <a:endParaRPr lang="sl-SI" dirty="0"/>
          </a:p>
        </p:txBody>
      </p:sp>
      <p:sp>
        <p:nvSpPr>
          <p:cNvPr id="57" name="Pravokotnik 56"/>
          <p:cNvSpPr/>
          <p:nvPr/>
        </p:nvSpPr>
        <p:spPr>
          <a:xfrm>
            <a:off x="4466848" y="4259050"/>
            <a:ext cx="465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>
                <a:sym typeface="Wingdings"/>
              </a:rPr>
              <a:t></a:t>
            </a:r>
            <a:endParaRPr lang="sl-SI" dirty="0"/>
          </a:p>
        </p:txBody>
      </p:sp>
      <p:pic>
        <p:nvPicPr>
          <p:cNvPr id="1026" name="Picture 2" descr="http://www.careerspages.com/wp-content/uploads/2015/04/BPSC-Result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379" y="4326730"/>
            <a:ext cx="747125" cy="4931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Pravokotnik 57"/>
          <p:cNvSpPr/>
          <p:nvPr/>
        </p:nvSpPr>
        <p:spPr>
          <a:xfrm>
            <a:off x="7275160" y="2555612"/>
            <a:ext cx="465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>
                <a:sym typeface="Wingdings"/>
              </a:rPr>
              <a:t></a:t>
            </a:r>
            <a:endParaRPr lang="sl-SI" dirty="0"/>
          </a:p>
        </p:txBody>
      </p:sp>
      <p:sp>
        <p:nvSpPr>
          <p:cNvPr id="3" name="Pravokotnik 2"/>
          <p:cNvSpPr/>
          <p:nvPr/>
        </p:nvSpPr>
        <p:spPr>
          <a:xfrm>
            <a:off x="5508104" y="4257092"/>
            <a:ext cx="1800200" cy="7920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9" name="Pravokotnik 2"/>
          <p:cNvSpPr/>
          <p:nvPr/>
        </p:nvSpPr>
        <p:spPr>
          <a:xfrm>
            <a:off x="0" y="1160748"/>
            <a:ext cx="5508104" cy="4500500"/>
          </a:xfrm>
          <a:prstGeom prst="rect">
            <a:avLst/>
          </a:prstGeom>
          <a:solidFill>
            <a:srgbClr val="FF0000">
              <a:alpha val="24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259321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Achievement of mandatory results</a:t>
            </a:r>
            <a:endParaRPr lang="sl-SI" dirty="0"/>
          </a:p>
        </p:txBody>
      </p:sp>
      <p:graphicFrame>
        <p:nvGraphicFramePr>
          <p:cNvPr id="5" name="Ograda vsebine 3"/>
          <p:cNvGraphicFramePr>
            <a:graphicFrameLocks noGrp="1"/>
          </p:cNvGraphicFramePr>
          <p:nvPr/>
        </p:nvGraphicFramePr>
        <p:xfrm>
          <a:off x="611560" y="1448780"/>
          <a:ext cx="7891424" cy="4068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28065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Deliverables prepared up to date</a:t>
            </a:r>
            <a:endParaRPr lang="sl-SI" dirty="0"/>
          </a:p>
        </p:txBody>
      </p:sp>
      <p:sp>
        <p:nvSpPr>
          <p:cNvPr id="7" name="Rectangle 6"/>
          <p:cNvSpPr/>
          <p:nvPr/>
        </p:nvSpPr>
        <p:spPr>
          <a:xfrm>
            <a:off x="431540" y="1448780"/>
            <a:ext cx="80288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0">
              <a:buFont typeface="Wingdings" pitchFamily="2" charset="2"/>
              <a:buChar char="ü"/>
            </a:pPr>
            <a:r>
              <a:rPr lang="sl-SI" dirty="0" smtClean="0"/>
              <a:t>  SWOT ANALYSIS FOR IMPLEMENTATION OF THE MMR</a:t>
            </a:r>
          </a:p>
          <a:p>
            <a:pPr marL="457200" lvl="3" indent="0">
              <a:buFont typeface="Wingdings" pitchFamily="2" charset="2"/>
              <a:buChar char="ü"/>
            </a:pPr>
            <a:endParaRPr lang="sl-SI" dirty="0" smtClean="0"/>
          </a:p>
          <a:p>
            <a:pPr marL="457200" lvl="3" indent="0">
              <a:buFont typeface="Wingdings" pitchFamily="2" charset="2"/>
              <a:buChar char="ü"/>
            </a:pPr>
            <a:r>
              <a:rPr lang="sl-SI" dirty="0" smtClean="0"/>
              <a:t>  </a:t>
            </a:r>
            <a:r>
              <a:rPr lang="en-GB" dirty="0" smtClean="0"/>
              <a:t>COST-BENEFIT ANALYSIS</a:t>
            </a:r>
            <a:r>
              <a:rPr lang="sl-SI" dirty="0" smtClean="0"/>
              <a:t> FOR THE IMPLEMENTATION OF THE MMR</a:t>
            </a:r>
          </a:p>
          <a:p>
            <a:pPr marL="457200" lvl="3" indent="0">
              <a:buFont typeface="Wingdings" pitchFamily="2" charset="2"/>
              <a:buChar char="ü"/>
            </a:pPr>
            <a:endParaRPr lang="sl-SI" dirty="0" smtClean="0"/>
          </a:p>
          <a:p>
            <a:pPr marL="457200" lvl="3" indent="0">
              <a:buFont typeface="Wingdings" pitchFamily="2" charset="2"/>
              <a:buChar char="ü"/>
            </a:pPr>
            <a:r>
              <a:rPr lang="sl-SI" dirty="0" smtClean="0"/>
              <a:t>  ASSESSMENT AND RECOMMENDATION REPORT</a:t>
            </a:r>
          </a:p>
          <a:p>
            <a:pPr marL="457200" lvl="3" indent="0">
              <a:buFont typeface="Wingdings" pitchFamily="2" charset="2"/>
              <a:buChar char="ü"/>
            </a:pPr>
            <a:endParaRPr lang="fr-FR" dirty="0" smtClean="0"/>
          </a:p>
          <a:p>
            <a:pPr marL="457200" lvl="3" indent="0">
              <a:buFont typeface="Wingdings" pitchFamily="2" charset="2"/>
              <a:buChar char="ü"/>
            </a:pPr>
            <a:r>
              <a:rPr lang="sl-SI" dirty="0" smtClean="0"/>
              <a:t>  SCREENING OF THE LEGAL FRAMEWORK</a:t>
            </a:r>
          </a:p>
          <a:p>
            <a:pPr marL="457200" lvl="3" indent="0">
              <a:buFont typeface="Wingdings" pitchFamily="2" charset="2"/>
              <a:buChar char="ü"/>
            </a:pPr>
            <a:endParaRPr lang="sl-SI" dirty="0" smtClean="0"/>
          </a:p>
          <a:p>
            <a:pPr marL="457200" lvl="3" indent="0">
              <a:buFont typeface="Wingdings" pitchFamily="2" charset="2"/>
              <a:buChar char="ü"/>
            </a:pPr>
            <a:r>
              <a:rPr lang="sl-SI" dirty="0" smtClean="0"/>
              <a:t>  </a:t>
            </a:r>
            <a:r>
              <a:rPr lang="en-GB" dirty="0" smtClean="0"/>
              <a:t>QA/QC PROCEDURES FOR THE NATIONAL INVENTORY SYSTEM</a:t>
            </a:r>
            <a:endParaRPr lang="sl-SI" dirty="0" smtClean="0"/>
          </a:p>
          <a:p>
            <a:pPr marL="457200" lvl="3" indent="0"/>
            <a:endParaRPr lang="sl-SI" dirty="0" smtClean="0"/>
          </a:p>
          <a:p>
            <a:pPr marL="457200" lvl="3" indent="0">
              <a:buFont typeface="Wingdings" pitchFamily="2" charset="2"/>
              <a:buChar char="ü"/>
            </a:pPr>
            <a:r>
              <a:rPr lang="sl-SI" dirty="0" smtClean="0"/>
              <a:t>  ACTION PLAN FOR MMR LEGAL FRAMEWORK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Expert working days</a:t>
            </a:r>
            <a:endParaRPr lang="sl-SI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517071" y="1376773"/>
          <a:ext cx="7387701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Expert working days</a:t>
            </a:r>
            <a:endParaRPr lang="sl-SI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35596" y="1628800"/>
          <a:ext cx="5803899" cy="1619250"/>
        </p:xfrm>
        <a:graphic>
          <a:graphicData uri="http://schemas.openxmlformats.org/drawingml/2006/table">
            <a:tbl>
              <a:tblPr/>
              <a:tblGrid>
                <a:gridCol w="3323763"/>
                <a:gridCol w="532817"/>
                <a:gridCol w="675536"/>
                <a:gridCol w="672364"/>
                <a:gridCol w="599419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Expert working days performed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QR1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000" b="0" i="0" u="none" strike="noStrike">
                          <a:latin typeface="Arial"/>
                        </a:rPr>
                        <a:t>QR2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000" b="0" i="0" u="none" strike="noStrike">
                          <a:latin typeface="Arial"/>
                        </a:rPr>
                        <a:t>QR3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000" b="0" i="0" u="none" strike="noStrike">
                          <a:latin typeface="Arial"/>
                        </a:rPr>
                        <a:t>QR4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Activity 1.1.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47,5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Activity 1.2.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Activity 1.3.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36,5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Activity 1.4.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13,5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Activity 2.1.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Activity 2.2.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Activity 3.1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94,5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83,5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69,5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Sum 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135,5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>
                          <a:latin typeface="Arial"/>
                        </a:rPr>
                        <a:t>219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000" b="0" i="0" u="none" strike="noStrike" dirty="0">
                          <a:latin typeface="Arial"/>
                        </a:rPr>
                        <a:t>288,5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67544" y="3537012"/>
            <a:ext cx="80288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indent="0">
              <a:buNone/>
            </a:pPr>
            <a:r>
              <a:rPr lang="sl-SI" dirty="0" smtClean="0"/>
              <a:t>Expenditure</a:t>
            </a:r>
            <a:r>
              <a:rPr lang="fr-FR" dirty="0" smtClean="0"/>
              <a:t>s</a:t>
            </a:r>
            <a:r>
              <a:rPr lang="sl-SI" dirty="0" smtClean="0"/>
              <a:t> up to date (Q1+Q2+Q3+Q4) = 514</a:t>
            </a:r>
            <a:r>
              <a:rPr lang="fr-FR" dirty="0" smtClean="0"/>
              <a:t>.</a:t>
            </a:r>
            <a:r>
              <a:rPr lang="sl-SI" dirty="0" smtClean="0"/>
              <a:t>866</a:t>
            </a:r>
            <a:r>
              <a:rPr lang="fr-FR" dirty="0" smtClean="0"/>
              <a:t> </a:t>
            </a:r>
            <a:r>
              <a:rPr lang="sl-SI" dirty="0" smtClean="0"/>
              <a:t>€</a:t>
            </a:r>
            <a:endParaRPr lang="fr-FR" dirty="0" smtClean="0"/>
          </a:p>
          <a:p>
            <a:pPr marL="457200" lvl="3" indent="0">
              <a:buNone/>
            </a:pPr>
            <a:r>
              <a:rPr lang="sl-SI" dirty="0" smtClean="0"/>
              <a:t>Overall budget </a:t>
            </a:r>
            <a:r>
              <a:rPr lang="en-US" dirty="0" smtClean="0"/>
              <a:t>allocated </a:t>
            </a:r>
            <a:r>
              <a:rPr lang="sl-SI" dirty="0" smtClean="0"/>
              <a:t>in the OSL5 (Q5+Q6) = 308.213€</a:t>
            </a:r>
          </a:p>
          <a:p>
            <a:pPr marL="457200" lvl="3" indent="0">
              <a:buNone/>
            </a:pPr>
            <a:r>
              <a:rPr lang="sl-SI" dirty="0" smtClean="0"/>
              <a:t>After 1 year of the project : </a:t>
            </a:r>
          </a:p>
          <a:p>
            <a:pPr marL="989013" lvl="3" indent="-361950">
              <a:buFont typeface="Wingdings" pitchFamily="2" charset="2"/>
              <a:buChar char="ü"/>
            </a:pPr>
            <a:r>
              <a:rPr lang="sl-SI" dirty="0" smtClean="0"/>
              <a:t>43% of the budget is spent  </a:t>
            </a:r>
          </a:p>
          <a:p>
            <a:pPr marL="989013" lvl="3" indent="-361950">
              <a:buFont typeface="Wingdings" pitchFamily="2" charset="2"/>
              <a:buChar char="ü"/>
            </a:pPr>
            <a:r>
              <a:rPr lang="sl-SI" dirty="0" smtClean="0"/>
              <a:t>288,5 WDs </a:t>
            </a:r>
            <a:r>
              <a:rPr lang="fr-FR" dirty="0" smtClean="0"/>
              <a:t>are </a:t>
            </a:r>
            <a:r>
              <a:rPr lang="sl-SI" dirty="0" smtClean="0"/>
              <a:t>used</a:t>
            </a:r>
          </a:p>
          <a:p>
            <a:pPr marL="989013" lvl="3" indent="-361950">
              <a:buFont typeface="Wingdings" pitchFamily="2" charset="2"/>
              <a:buChar char="ü"/>
            </a:pPr>
            <a:r>
              <a:rPr lang="sl-SI" dirty="0" smtClean="0"/>
              <a:t>19/29 (65%) of the mandatory benchmarks </a:t>
            </a:r>
            <a:r>
              <a:rPr lang="fr-FR" dirty="0" smtClean="0"/>
              <a:t>are </a:t>
            </a:r>
            <a:r>
              <a:rPr lang="sl-SI" dirty="0" smtClean="0"/>
              <a:t>achieved  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State of progress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l-SI" dirty="0" smtClean="0"/>
          </a:p>
          <a:p>
            <a:pPr marL="0" indent="0">
              <a:buNone/>
            </a:pPr>
            <a:endParaRPr lang="sl-SI" dirty="0"/>
          </a:p>
          <a:p>
            <a:pPr marL="0" indent="0" algn="ctr">
              <a:buNone/>
            </a:pPr>
            <a:r>
              <a:rPr lang="sl-SI" dirty="0" smtClean="0"/>
              <a:t>Thank you for your attention!</a:t>
            </a:r>
          </a:p>
          <a:p>
            <a:pPr marL="400050" lvl="1" indent="0" algn="ctr">
              <a:buNone/>
            </a:pPr>
            <a:r>
              <a:rPr lang="sr-Latn-CS" sz="1600" i="1" dirty="0" smtClean="0"/>
              <a:t>			</a:t>
            </a:r>
          </a:p>
          <a:p>
            <a:pPr marL="400050" lvl="1" indent="0">
              <a:buNone/>
            </a:pPr>
            <a:r>
              <a:rPr lang="sr-Latn-CS" sz="1600" i="1" dirty="0"/>
              <a:t>	</a:t>
            </a:r>
            <a:r>
              <a:rPr lang="sr-Latn-CS" sz="1600" i="1" dirty="0" smtClean="0"/>
              <a:t>		</a:t>
            </a:r>
            <a:r>
              <a:rPr lang="sr-Latn-CS" sz="1600" i="1" u="sng" dirty="0" smtClean="0"/>
              <a:t>For </a:t>
            </a:r>
            <a:r>
              <a:rPr lang="sr-Latn-CS" sz="1600" i="1" u="sng" dirty="0"/>
              <a:t>further information :</a:t>
            </a:r>
          </a:p>
          <a:p>
            <a:pPr marL="400050" lvl="1" indent="0">
              <a:buNone/>
            </a:pPr>
            <a:r>
              <a:rPr lang="sr-Latn-CS" sz="1600" i="1" dirty="0" smtClean="0"/>
              <a:t>			nadine.allemand@citepa.org  </a:t>
            </a:r>
            <a:r>
              <a:rPr lang="sr-Latn-CS" sz="1600" i="1" dirty="0"/>
              <a:t/>
            </a:r>
            <a:br>
              <a:rPr lang="sr-Latn-CS" sz="1600" i="1" dirty="0"/>
            </a:br>
            <a:r>
              <a:rPr lang="fr-FR" sz="1600" i="1" dirty="0"/>
              <a:t> </a:t>
            </a:r>
            <a:r>
              <a:rPr lang="sl-SI" sz="1600" i="1" dirty="0" smtClean="0"/>
              <a:t>			</a:t>
            </a:r>
            <a:r>
              <a:rPr lang="fr-FR" sz="1600" i="1" dirty="0" smtClean="0"/>
              <a:t>Phone </a:t>
            </a:r>
            <a:r>
              <a:rPr lang="fr-FR" sz="1600" i="1" dirty="0"/>
              <a:t>: + </a:t>
            </a:r>
            <a:r>
              <a:rPr lang="fr-FR" sz="1600" i="1" dirty="0" smtClean="0"/>
              <a:t>3</a:t>
            </a:r>
            <a:r>
              <a:rPr lang="sl-SI" sz="1600" i="1" dirty="0" smtClean="0"/>
              <a:t>3 </a:t>
            </a:r>
            <a:r>
              <a:rPr lang="fr-FR" sz="1600" i="1" dirty="0" smtClean="0"/>
              <a:t>1</a:t>
            </a:r>
            <a:r>
              <a:rPr lang="sl-SI" sz="1600" i="1" dirty="0" smtClean="0"/>
              <a:t> 44 83 68 83</a:t>
            </a:r>
            <a:r>
              <a:rPr lang="fr-FR" sz="1600" i="1" dirty="0"/>
              <a:t/>
            </a:r>
            <a:br>
              <a:rPr lang="fr-FR" sz="1600" i="1" dirty="0"/>
            </a:br>
            <a:r>
              <a:rPr lang="sl-SI" sz="1600" i="1" dirty="0" smtClean="0"/>
              <a:t>			</a:t>
            </a:r>
            <a:endParaRPr lang="en-US" sz="1600" i="1" dirty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="" xmlns:p14="http://schemas.microsoft.com/office/powerpoint/2010/main" val="250230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MR PPT Template_watermark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MMR PPT Template_watermark</Template>
  <TotalTime>1523</TotalTime>
  <Words>734</Words>
  <Application>Microsoft Office PowerPoint</Application>
  <PresentationFormat>On-screen Show (4:3)</PresentationFormat>
  <Paragraphs>166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MMR PPT Template_watermark</vt:lpstr>
      <vt:lpstr>Overall state of progress of the MMR Twinning project Nadine Allemand, MS Project Leader, CITEPA</vt:lpstr>
      <vt:lpstr>Content of presentation</vt:lpstr>
      <vt:lpstr>Main figures</vt:lpstr>
      <vt:lpstr>Main project objectives</vt:lpstr>
      <vt:lpstr>Beneficiaries</vt:lpstr>
      <vt:lpstr>The Team</vt:lpstr>
      <vt:lpstr>Links with other twinning on MRV</vt:lpstr>
      <vt:lpstr>Expected results of the project</vt:lpstr>
      <vt:lpstr>Overall state of progress</vt:lpstr>
      <vt:lpstr>Achievement of mandatory results</vt:lpstr>
      <vt:lpstr>Deliverables prepared up to date</vt:lpstr>
      <vt:lpstr>Expert working days</vt:lpstr>
      <vt:lpstr>Expert working days</vt:lpstr>
      <vt:lpstr>State of progress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Project Steering  Committee</dc:title>
  <dc:creator>Matej</dc:creator>
  <cp:lastModifiedBy>Korisnik</cp:lastModifiedBy>
  <cp:revision>167</cp:revision>
  <cp:lastPrinted>2015-11-18T13:25:39Z</cp:lastPrinted>
  <dcterms:created xsi:type="dcterms:W3CDTF">2015-08-25T18:11:13Z</dcterms:created>
  <dcterms:modified xsi:type="dcterms:W3CDTF">2016-06-01T11:43:10Z</dcterms:modified>
</cp:coreProperties>
</file>