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8" r:id="rId3"/>
    <p:sldId id="306" r:id="rId4"/>
    <p:sldId id="292" r:id="rId5"/>
    <p:sldId id="307" r:id="rId6"/>
    <p:sldId id="309" r:id="rId7"/>
    <p:sldId id="310" r:id="rId8"/>
    <p:sldId id="314" r:id="rId9"/>
    <p:sldId id="311" r:id="rId10"/>
    <p:sldId id="312" r:id="rId11"/>
    <p:sldId id="305" r:id="rId12"/>
    <p:sldId id="304" r:id="rId13"/>
    <p:sldId id="315" r:id="rId14"/>
    <p:sldId id="316" r:id="rId15"/>
    <p:sldId id="317" r:id="rId16"/>
    <p:sldId id="318" r:id="rId17"/>
    <p:sldId id="319" r:id="rId18"/>
  </p:sldIdLst>
  <p:sldSz cx="9144000" cy="6858000" type="screen4x3"/>
  <p:notesSz cx="6858000" cy="994727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9A7"/>
    <a:srgbClr val="3FA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97465" autoAdjust="0"/>
  </p:normalViewPr>
  <p:slideViewPr>
    <p:cSldViewPr>
      <p:cViewPr>
        <p:scale>
          <a:sx n="81" d="100"/>
          <a:sy n="81" d="100"/>
        </p:scale>
        <p:origin x="480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012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3981-F22A-4CA2-A4B8-002823CBA38A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91FDE-F031-48E5-9C7C-E1CF2E735EB0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6118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9FF10-996D-4AFE-95F1-4663D08B36AB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DE634-13A5-4C88-82D8-BCDA3CAC47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6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NIS: </a:t>
            </a:r>
            <a:r>
              <a:rPr lang="en-GB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</a:t>
            </a:r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option has no actual cons but several benefits: setting a streamlined and integrated (GHG &amp; AP) inventory system, resulting in resource optimisation, better consistency of reporting UNFCCC/CLRTAP/NECD.</a:t>
            </a:r>
          </a:p>
          <a:p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NIT: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expertise can then be furthermore developed and each expert has then time to work also on other works in link with his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expertise, especially working also on AP inventory (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cf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integrated inventory system).</a:t>
            </a:r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93C1C-AE96-4E35-8E6B-59F299778AA7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NIS: </a:t>
            </a:r>
            <a:r>
              <a:rPr lang="en-GB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</a:t>
            </a:r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option has no actual cons but several benefits: setting a streamlined and integrated (GHG &amp; AP) inventory system, resulting in resource optimisation, better consistency of reporting UNFCCC/CLRTAP/NECD.</a:t>
            </a:r>
          </a:p>
          <a:p>
            <a:r>
              <a:rPr lang="en-GB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NIT: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expertise can then be furthermore developed and each expert has then time to work also on other works in link with his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sectoral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expertise, especially working also on AP inventory (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cf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integrated inventory system).</a:t>
            </a:r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93C1C-AE96-4E35-8E6B-59F299778AA7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3.gi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531519" y="1916832"/>
            <a:ext cx="4572000" cy="33147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700808"/>
            <a:ext cx="4645025" cy="439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221903" y="63297"/>
            <a:ext cx="8370033" cy="1205463"/>
            <a:chOff x="221903" y="0"/>
            <a:chExt cx="8370033" cy="1205463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979712" y="109081"/>
              <a:ext cx="518457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sr-Cyrl-CS" altLang="zh-CN" sz="1200" b="1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Твининг пројекат Европске Уније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sr-Cyrl-CS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Успостављање механизма за спровођење </a:t>
              </a:r>
              <a:r>
                <a:rPr lang="sr-Cyrl-CS" altLang="zh-CN" sz="1200" dirty="0" smtClean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ММR</a:t>
              </a:r>
              <a:endParaRPr lang="sl-SI" altLang="zh-CN" sz="1200" dirty="0" smtClean="0">
                <a:solidFill>
                  <a:srgbClr val="000000"/>
                </a:solidFill>
                <a:latin typeface="Arial" charset="0"/>
                <a:ea typeface="Calibri" pitchFamily="34" charset="0"/>
              </a:endParaRPr>
            </a:p>
            <a:p>
              <a:pPr algn="ctr" eaLnBrk="0" hangingPunct="0"/>
              <a:r>
                <a:rPr lang="sr-Cyrl-CS" altLang="zh-CN" sz="1200" dirty="0" smtClean="0">
                  <a:latin typeface="Arial" charset="0"/>
                  <a:ea typeface="Calibri" pitchFamily="34" charset="0"/>
                </a:rPr>
                <a:t>***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b="1" dirty="0">
                  <a:latin typeface="Arial" charset="0"/>
                  <a:ea typeface="Calibri" pitchFamily="34" charset="0"/>
                </a:rPr>
                <a:t>Twinning project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Establishment of a mechanism for implementation of MMR</a:t>
              </a:r>
              <a:endParaRPr lang="fr-FR" altLang="zh-CN" sz="1200" dirty="0">
                <a:latin typeface="Arial" charset="0"/>
              </a:endParaRPr>
            </a:p>
          </p:txBody>
        </p:sp>
        <p:pic>
          <p:nvPicPr>
            <p:cNvPr id="10" name="Picture 7" descr="EU-logo.bmp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9553" y="0"/>
              <a:ext cx="1062383" cy="1164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1"/>
            <p:cNvSpPr txBox="1"/>
            <p:nvPr/>
          </p:nvSpPr>
          <p:spPr>
            <a:xfrm>
              <a:off x="221903" y="620688"/>
              <a:ext cx="19018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err="1" smtClean="0"/>
                <a:t>Пројекат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суфинансира</a:t>
              </a:r>
              <a:endParaRPr lang="en-US" sz="800" dirty="0" smtClean="0"/>
            </a:p>
            <a:p>
              <a:pPr algn="ctr"/>
              <a:r>
                <a:rPr lang="en-US" sz="800" dirty="0" err="1" smtClean="0"/>
                <a:t>Република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Србија</a:t>
              </a:r>
              <a:endParaRPr lang="en-US" sz="800" dirty="0" smtClean="0"/>
            </a:p>
            <a:p>
              <a:pPr algn="ctr"/>
              <a:r>
                <a:rPr lang="en-US" sz="800" dirty="0" smtClean="0"/>
                <a:t>This project is co-financed </a:t>
              </a:r>
            </a:p>
            <a:p>
              <a:pPr algn="ctr"/>
              <a:r>
                <a:rPr lang="en-US" sz="800" dirty="0" smtClean="0"/>
                <a:t>by the Republic of Serbia</a:t>
              </a:r>
              <a:endParaRPr lang="en-US" sz="800" dirty="0"/>
            </a:p>
          </p:txBody>
        </p:sp>
        <p:pic>
          <p:nvPicPr>
            <p:cNvPr id="12" name="Picture 31" descr="D:\Jumelage\MMR Serbia Twinning\Visibility\Logotipi\RS Flag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853" y="44624"/>
              <a:ext cx="1050479" cy="612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</p:pic>
      </p:grpSp>
      <p:grpSp>
        <p:nvGrpSpPr>
          <p:cNvPr id="13" name="Skupina 12"/>
          <p:cNvGrpSpPr/>
          <p:nvPr userDrawn="1"/>
        </p:nvGrpSpPr>
        <p:grpSpPr>
          <a:xfrm>
            <a:off x="4572000" y="5546725"/>
            <a:ext cx="4572000" cy="1168400"/>
            <a:chOff x="4572000" y="5546725"/>
            <a:chExt cx="4572000" cy="1168400"/>
          </a:xfrm>
        </p:grpSpPr>
        <p:pic>
          <p:nvPicPr>
            <p:cNvPr id="14" name="Picture 5" descr="H:\15_twinning_SERBIA\15_planning\kick-off\Logos\citepa_h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8088" y="5656263"/>
              <a:ext cx="1058862" cy="1058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" descr="H:\15_twinning_SERBIA\15_planning\kick-off\Logos\medde_mai_2012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900" y="5729288"/>
              <a:ext cx="712788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H:\15_twinning_SERBIA\15_planning\kick-off\Logos\LOGO-EF-cmjn-sans-baseline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1300" y="5729288"/>
              <a:ext cx="946150" cy="917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7"/>
            <p:cNvCxnSpPr/>
            <p:nvPr/>
          </p:nvCxnSpPr>
          <p:spPr>
            <a:xfrm>
              <a:off x="4572000" y="5546725"/>
              <a:ext cx="457200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73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ka 2"/>
          <p:cNvPicPr/>
          <p:nvPr userDrawn="1"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519772" y="1412776"/>
            <a:ext cx="3937157" cy="484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199" y="195635"/>
            <a:ext cx="6952591" cy="1025189"/>
          </a:xfrm>
          <a:solidFill>
            <a:srgbClr val="3FA3C1"/>
          </a:solidFill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199" y="1412776"/>
            <a:ext cx="8291265" cy="4248471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91" y="116632"/>
            <a:ext cx="1338673" cy="118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179512" y="5805264"/>
            <a:ext cx="8811029" cy="996531"/>
            <a:chOff x="152400" y="5733982"/>
            <a:chExt cx="8811029" cy="996531"/>
          </a:xfrm>
        </p:grpSpPr>
        <p:grpSp>
          <p:nvGrpSpPr>
            <p:cNvPr id="9" name="Skupina 8"/>
            <p:cNvGrpSpPr/>
            <p:nvPr/>
          </p:nvGrpSpPr>
          <p:grpSpPr>
            <a:xfrm>
              <a:off x="2732267" y="5733982"/>
              <a:ext cx="3777002" cy="996531"/>
              <a:chOff x="2732267" y="5733982"/>
              <a:chExt cx="3777002" cy="996531"/>
            </a:xfrm>
          </p:grpSpPr>
          <p:grpSp>
            <p:nvGrpSpPr>
              <p:cNvPr id="16" name="Group 21"/>
              <p:cNvGrpSpPr>
                <a:grpSpLocks/>
              </p:cNvGrpSpPr>
              <p:nvPr/>
            </p:nvGrpSpPr>
            <p:grpSpPr bwMode="auto">
              <a:xfrm>
                <a:off x="2732267" y="5762669"/>
                <a:ext cx="1456047" cy="967844"/>
                <a:chOff x="2641362" y="5466098"/>
                <a:chExt cx="1358857" cy="967857"/>
              </a:xfrm>
            </p:grpSpPr>
            <p:pic>
              <p:nvPicPr>
                <p:cNvPr id="19" name="Picture 8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1935" y="5466098"/>
                  <a:ext cx="357714" cy="5365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Rectangle 6"/>
                <p:cNvSpPr>
                  <a:spLocks noChangeArrowheads="1"/>
                </p:cNvSpPr>
                <p:nvPr/>
              </p:nvSpPr>
              <p:spPr bwMode="auto">
                <a:xfrm>
                  <a:off x="2641362" y="5972290"/>
                  <a:ext cx="135885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/>
                  <a:r>
                    <a:rPr lang="sl-SI" altLang="zh-CN" sz="1000" dirty="0">
                      <a:ea typeface="Times New Roman" pitchFamily="18" charset="0"/>
                    </a:rPr>
                    <a:t>Republic of Serbia</a:t>
                  </a:r>
                  <a:endParaRPr lang="sl-SI" altLang="zh-CN" sz="600" dirty="0"/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Ministry of Agriculture </a:t>
                  </a:r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and Environmental Protection</a:t>
                  </a:r>
                  <a:endParaRPr lang="sl-SI" altLang="zh-CN" dirty="0"/>
                </a:p>
              </p:txBody>
            </p:sp>
          </p:grpSp>
          <p:pic>
            <p:nvPicPr>
              <p:cNvPr id="17" name="Picture 5" descr="H:\15_twinning_SERBIA\15_planning\kick-off\Logos\citepa_hd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399" y="5733982"/>
                <a:ext cx="1022870" cy="954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7" descr="medde_mai_2012-2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419599" y="5733982"/>
                <a:ext cx="726385" cy="954580"/>
              </a:xfrm>
              <a:prstGeom prst="rect">
                <a:avLst/>
              </a:prstGeom>
            </p:spPr>
          </p:pic>
        </p:grpSp>
        <p:grpSp>
          <p:nvGrpSpPr>
            <p:cNvPr id="10" name="Skupina 9"/>
            <p:cNvGrpSpPr/>
            <p:nvPr/>
          </p:nvGrpSpPr>
          <p:grpSpPr>
            <a:xfrm>
              <a:off x="152400" y="5733982"/>
              <a:ext cx="1901825" cy="914618"/>
              <a:chOff x="152400" y="5733982"/>
              <a:chExt cx="1901825" cy="914618"/>
            </a:xfrm>
          </p:grpSpPr>
          <p:sp>
            <p:nvSpPr>
              <p:cNvPr id="14" name="TextBox 19"/>
              <p:cNvSpPr txBox="1"/>
              <p:nvPr/>
            </p:nvSpPr>
            <p:spPr>
              <a:xfrm>
                <a:off x="152400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co-financed </a:t>
                </a:r>
              </a:p>
              <a:p>
                <a:pPr algn="ctr"/>
                <a:r>
                  <a:rPr lang="en-US" sz="800" dirty="0" smtClean="0"/>
                  <a:t>by the Republic of Serbia</a:t>
                </a:r>
                <a:endParaRPr lang="en-US" sz="800" dirty="0"/>
              </a:p>
            </p:txBody>
          </p:sp>
          <p:pic>
            <p:nvPicPr>
              <p:cNvPr id="15" name="Picture 20" descr="D:\Jumelage\MMR Serbia Twinning\Visibility\Logotipi\RS Flag.gif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237" y="5733982"/>
                <a:ext cx="882147" cy="57540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  <p:grpSp>
          <p:nvGrpSpPr>
            <p:cNvPr id="11" name="Skupina 10"/>
            <p:cNvGrpSpPr/>
            <p:nvPr/>
          </p:nvGrpSpPr>
          <p:grpSpPr>
            <a:xfrm>
              <a:off x="7061604" y="5733982"/>
              <a:ext cx="1901825" cy="914618"/>
              <a:chOff x="7061604" y="5733982"/>
              <a:chExt cx="1901825" cy="914618"/>
            </a:xfrm>
          </p:grpSpPr>
          <p:pic>
            <p:nvPicPr>
              <p:cNvPr id="12" name="Picture 15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3800" y="5733982"/>
                <a:ext cx="943336" cy="590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9"/>
              <p:cNvSpPr txBox="1"/>
              <p:nvPr/>
            </p:nvSpPr>
            <p:spPr>
              <a:xfrm>
                <a:off x="7061604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</a:t>
                </a:r>
                <a:r>
                  <a:rPr lang="sl-SI" sz="800" dirty="0" err="1" smtClean="0"/>
                  <a:t>funded</a:t>
                </a:r>
                <a:r>
                  <a:rPr lang="sl-SI" sz="800" dirty="0" smtClean="0"/>
                  <a:t> </a:t>
                </a:r>
              </a:p>
              <a:p>
                <a:pPr algn="ctr"/>
                <a:r>
                  <a:rPr lang="en-US" sz="800" dirty="0" smtClean="0"/>
                  <a:t>by the </a:t>
                </a:r>
                <a:r>
                  <a:rPr lang="sl-SI" sz="800" dirty="0" err="1" smtClean="0"/>
                  <a:t>European</a:t>
                </a:r>
                <a:r>
                  <a:rPr lang="sl-SI" sz="800" dirty="0" smtClean="0"/>
                  <a:t> Union</a:t>
                </a:r>
                <a:endParaRPr lang="en-US" sz="800" dirty="0"/>
              </a:p>
            </p:txBody>
          </p:sp>
        </p:grpSp>
      </p:grpSp>
      <p:cxnSp>
        <p:nvCxnSpPr>
          <p:cNvPr id="21" name="Raven povezovalnik 20"/>
          <p:cNvCxnSpPr/>
          <p:nvPr userDrawn="1"/>
        </p:nvCxnSpPr>
        <p:spPr>
          <a:xfrm>
            <a:off x="0" y="5661248"/>
            <a:ext cx="9144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73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1237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9444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786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878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566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92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522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60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106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EC2B-2E89-41F1-829A-61D390D23CEE}" type="datetimeFigureOut">
              <a:rPr lang="sl-SI" smtClean="0"/>
              <a:pPr/>
              <a:t>30.5.2016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962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319972" y="1592796"/>
            <a:ext cx="4783547" cy="3638835"/>
          </a:xfrm>
        </p:spPr>
        <p:txBody>
          <a:bodyPr>
            <a:normAutofit/>
          </a:bodyPr>
          <a:lstStyle/>
          <a:p>
            <a:r>
              <a:rPr lang="sr-Cyrl-RS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провођење </a:t>
            </a:r>
            <a:r>
              <a:rPr lang="en-US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MMR </a:t>
            </a: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И</a:t>
            </a:r>
            <a:r>
              <a:rPr lang="fr-F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нституционалн</a:t>
            </a: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fr-F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fr-F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процедуралн</a:t>
            </a: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fr-F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оквир</a:t>
            </a:r>
            <a:r>
              <a:rPr lang="sr-Cyrl-R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Данијела Божанић</a:t>
            </a:r>
            <a:br>
              <a:rPr lang="sr-Cyrl-R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r-Cyrl-R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Одсек за климатске промене </a:t>
            </a:r>
            <a:endParaRPr lang="sl-SI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3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5" y="195635"/>
            <a:ext cx="7272808" cy="1025189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Препоручени институционални и процедурални оквир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347864" y="1268760"/>
            <a:ext cx="3744416" cy="1656184"/>
            <a:chOff x="3347864" y="1268760"/>
            <a:chExt cx="3744416" cy="1656184"/>
          </a:xfrm>
        </p:grpSpPr>
        <p:sp>
          <p:nvSpPr>
            <p:cNvPr id="5" name="Oval 4"/>
            <p:cNvSpPr/>
            <p:nvPr/>
          </p:nvSpPr>
          <p:spPr>
            <a:xfrm>
              <a:off x="4355976" y="1412776"/>
              <a:ext cx="1584176" cy="742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400" dirty="0" smtClean="0"/>
                <a:t>MAEP</a:t>
              </a:r>
            </a:p>
            <a:p>
              <a:pPr algn="ctr"/>
              <a:r>
                <a:rPr lang="sl-SI" sz="1400" dirty="0" smtClean="0"/>
                <a:t>Dir. for Forestry</a:t>
              </a:r>
              <a:endParaRPr lang="sl-SI" sz="1400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3491880" y="2060848"/>
              <a:ext cx="1152128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FFC000"/>
                  </a:solidFill>
                </a:rPr>
                <a:t>Forestry</a:t>
              </a:r>
              <a:endParaRPr lang="sl-SI" sz="1000" dirty="0">
                <a:solidFill>
                  <a:srgbClr val="FFC000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5868144" y="2132856"/>
              <a:ext cx="1080120" cy="432048"/>
            </a:xfrm>
            <a:prstGeom prst="ellipse">
              <a:avLst/>
            </a:prstGeom>
            <a:noFill/>
            <a:ln w="31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FFC000"/>
                  </a:solidFill>
                </a:rPr>
                <a:t>Forestry</a:t>
              </a:r>
            </a:p>
            <a:p>
              <a:pPr algn="ctr"/>
              <a:r>
                <a:rPr lang="sl-SI" sz="1000" dirty="0" smtClean="0">
                  <a:solidFill>
                    <a:srgbClr val="FFC000"/>
                  </a:solidFill>
                </a:rPr>
                <a:t>PAMs+proj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3347864" y="1268760"/>
              <a:ext cx="3744416" cy="1656184"/>
            </a:xfrm>
            <a:prstGeom prst="ellipse">
              <a:avLst/>
            </a:pr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0" y="1412776"/>
            <a:ext cx="4860032" cy="2736304"/>
            <a:chOff x="0" y="1412776"/>
            <a:chExt cx="4860032" cy="2736304"/>
          </a:xfrm>
        </p:grpSpPr>
        <p:sp>
          <p:nvSpPr>
            <p:cNvPr id="14" name="Oval 13"/>
            <p:cNvSpPr/>
            <p:nvPr/>
          </p:nvSpPr>
          <p:spPr>
            <a:xfrm>
              <a:off x="0" y="1412776"/>
              <a:ext cx="4860032" cy="2736304"/>
            </a:xfrm>
            <a:prstGeom prst="ellipse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7504" y="2348880"/>
              <a:ext cx="1008112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Generalist</a:t>
              </a:r>
              <a:endParaRPr lang="sl-SI" sz="1000" dirty="0">
                <a:solidFill>
                  <a:srgbClr val="00B05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11560" y="2996952"/>
              <a:ext cx="1008112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Energy</a:t>
              </a:r>
              <a:endParaRPr lang="sl-SI" sz="1000" dirty="0">
                <a:solidFill>
                  <a:srgbClr val="00B050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331640" y="3284984"/>
              <a:ext cx="1008112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Industrial processes</a:t>
              </a:r>
              <a:endParaRPr lang="sl-SI" sz="1000" dirty="0">
                <a:solidFill>
                  <a:srgbClr val="00B050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483768" y="3284984"/>
              <a:ext cx="1008112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Waste</a:t>
              </a:r>
              <a:endParaRPr lang="sl-SI" sz="1000" dirty="0">
                <a:solidFill>
                  <a:srgbClr val="00B050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347864" y="2852936"/>
              <a:ext cx="1368152" cy="576064"/>
            </a:xfrm>
            <a:prstGeom prst="ellipse">
              <a:avLst/>
            </a:prstGeom>
            <a:noFill/>
            <a:ln w="31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Agri+LULUC</a:t>
              </a:r>
            </a:p>
            <a:p>
              <a:pPr algn="ctr"/>
              <a:r>
                <a:rPr lang="sl-SI" sz="1000" dirty="0" smtClean="0">
                  <a:solidFill>
                    <a:srgbClr val="00B050"/>
                  </a:solidFill>
                </a:rPr>
                <a:t>(529/2013/EC)</a:t>
              </a:r>
              <a:endParaRPr lang="sl-SI" sz="1000" dirty="0">
                <a:solidFill>
                  <a:srgbClr val="00B050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196008" y="2141240"/>
              <a:ext cx="2304256" cy="1080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400" dirty="0" smtClean="0"/>
                <a:t>SEPA</a:t>
              </a:r>
            </a:p>
            <a:p>
              <a:pPr algn="ctr"/>
              <a:r>
                <a:rPr lang="sl-SI" sz="1400" dirty="0" smtClean="0"/>
                <a:t>GHG inventory</a:t>
              </a:r>
              <a:endParaRPr lang="sl-SI" sz="1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076056" y="1772816"/>
            <a:ext cx="4464496" cy="3888432"/>
            <a:chOff x="5076056" y="1772816"/>
            <a:chExt cx="4464496" cy="3888432"/>
          </a:xfrm>
        </p:grpSpPr>
        <p:sp>
          <p:nvSpPr>
            <p:cNvPr id="27" name="Oval 26"/>
            <p:cNvSpPr/>
            <p:nvPr/>
          </p:nvSpPr>
          <p:spPr>
            <a:xfrm>
              <a:off x="6084168" y="3501008"/>
              <a:ext cx="1584176" cy="742583"/>
            </a:xfrm>
            <a:prstGeom prst="ellipse">
              <a:avLst/>
            </a:prstGeom>
            <a:solidFill>
              <a:srgbClr val="3FA3C1"/>
            </a:solidFill>
            <a:ln>
              <a:solidFill>
                <a:srgbClr val="3F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400" dirty="0" smtClean="0"/>
                <a:t>MAEP</a:t>
              </a:r>
            </a:p>
            <a:p>
              <a:pPr algn="ctr"/>
              <a:r>
                <a:rPr lang="sl-SI" sz="1400" dirty="0" smtClean="0"/>
                <a:t>Clim Change division</a:t>
              </a:r>
              <a:endParaRPr lang="sl-SI" sz="1400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5796136" y="1988840"/>
              <a:ext cx="2592288" cy="720080"/>
            </a:xfrm>
            <a:prstGeom prst="ellipse">
              <a:avLst/>
            </a:prstGeom>
            <a:noFill/>
            <a:ln w="31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l-SI" sz="1000" dirty="0" smtClean="0">
                  <a:solidFill>
                    <a:srgbClr val="7030A0"/>
                  </a:solidFill>
                </a:rPr>
                <a:t>CC PAMs</a:t>
              </a:r>
            </a:p>
            <a:p>
              <a:pPr algn="r"/>
              <a:r>
                <a:rPr lang="sl-SI" sz="1000" dirty="0" smtClean="0">
                  <a:solidFill>
                    <a:srgbClr val="7030A0"/>
                  </a:solidFill>
                </a:rPr>
                <a:t>UNFCC BR &amp; NC</a:t>
              </a:r>
              <a:endParaRPr lang="sl-SI" sz="1000" dirty="0">
                <a:solidFill>
                  <a:srgbClr val="7030A0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076056" y="1772816"/>
              <a:ext cx="4464496" cy="3888432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Oval 31"/>
            <p:cNvSpPr/>
            <p:nvPr/>
          </p:nvSpPr>
          <p:spPr>
            <a:xfrm rot="7023368">
              <a:off x="6762622" y="1579084"/>
              <a:ext cx="753449" cy="2470003"/>
            </a:xfrm>
            <a:prstGeom prst="ellipse">
              <a:avLst/>
            </a:prstGeom>
            <a:noFill/>
            <a:ln w="31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r"/>
              <a:r>
                <a:rPr lang="sl-SI" sz="1000" dirty="0" smtClean="0">
                  <a:solidFill>
                    <a:srgbClr val="7030A0"/>
                  </a:solidFill>
                </a:rPr>
                <a:t>Projections*, ESD 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8172400" y="2636912"/>
              <a:ext cx="1080120" cy="648072"/>
            </a:xfrm>
            <a:prstGeom prst="ellipse">
              <a:avLst/>
            </a:prstGeom>
            <a:noFill/>
            <a:ln w="31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7030A0"/>
                  </a:solidFill>
                </a:rPr>
                <a:t>Adaptation</a:t>
              </a:r>
              <a:endParaRPr lang="sl-SI" sz="1000" dirty="0">
                <a:solidFill>
                  <a:srgbClr val="7030A0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292080" y="3068960"/>
              <a:ext cx="864096" cy="648072"/>
            </a:xfrm>
            <a:prstGeom prst="ellipse">
              <a:avLst/>
            </a:prstGeom>
            <a:noFill/>
            <a:ln w="3175">
              <a:solidFill>
                <a:srgbClr val="3FA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000" dirty="0" smtClean="0">
                  <a:solidFill>
                    <a:srgbClr val="7030A0"/>
                  </a:solidFill>
                </a:rPr>
                <a:t>Legal</a:t>
              </a:r>
              <a:endParaRPr lang="sl-SI" sz="1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35" name="Oval 34"/>
          <p:cNvSpPr/>
          <p:nvPr/>
        </p:nvSpPr>
        <p:spPr>
          <a:xfrm rot="1978899">
            <a:off x="7662367" y="195619"/>
            <a:ext cx="1853629" cy="3833726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>
                <a:solidFill>
                  <a:srgbClr val="FF0000"/>
                </a:solidFill>
              </a:rPr>
              <a:t>Outsourcing</a:t>
            </a:r>
          </a:p>
          <a:p>
            <a:pPr algn="ctr"/>
            <a:r>
              <a:rPr lang="sl-SI" sz="1400" dirty="0" smtClean="0">
                <a:solidFill>
                  <a:srgbClr val="FF0000"/>
                </a:solidFill>
              </a:rPr>
              <a:t>(National budget needed)</a:t>
            </a:r>
            <a:endParaRPr lang="sl-SI" sz="1400" dirty="0">
              <a:solidFill>
                <a:srgbClr val="FF000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 rot="560412">
            <a:off x="3437696" y="290979"/>
            <a:ext cx="1527700" cy="326320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100" dirty="0" smtClean="0">
                <a:solidFill>
                  <a:srgbClr val="FF0000"/>
                </a:solidFill>
              </a:rPr>
              <a:t>Outsourcing- specic studies</a:t>
            </a:r>
          </a:p>
          <a:p>
            <a:pPr algn="ctr"/>
            <a:r>
              <a:rPr lang="sl-SI" sz="1100" dirty="0" smtClean="0">
                <a:solidFill>
                  <a:srgbClr val="FF0000"/>
                </a:solidFill>
              </a:rPr>
              <a:t>(Nat. budget needed)</a:t>
            </a:r>
            <a:endParaRPr lang="sl-SI" sz="11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36512" y="4455983"/>
            <a:ext cx="4499992" cy="116955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sl-SI" sz="1000" b="1" dirty="0" smtClean="0"/>
              <a:t>NEW &amp; ADDITIONAL EXPERTS</a:t>
            </a:r>
          </a:p>
          <a:p>
            <a:r>
              <a:rPr lang="sl-SI" sz="1000" u="sng" dirty="0" smtClean="0"/>
              <a:t>SEPA</a:t>
            </a:r>
            <a:r>
              <a:rPr lang="sl-SI" sz="1000" b="1" dirty="0" smtClean="0"/>
              <a:t>:</a:t>
            </a:r>
          </a:p>
          <a:p>
            <a:r>
              <a:rPr lang="sl-SI" sz="1000" dirty="0" smtClean="0"/>
              <a:t>1x Generalist</a:t>
            </a:r>
          </a:p>
          <a:p>
            <a:r>
              <a:rPr lang="sl-SI" sz="1000" dirty="0" smtClean="0"/>
              <a:t>1x Energy+Industrial processes</a:t>
            </a:r>
          </a:p>
          <a:p>
            <a:r>
              <a:rPr lang="sl-SI" sz="1000" dirty="0" smtClean="0"/>
              <a:t>1x Waste</a:t>
            </a:r>
          </a:p>
          <a:p>
            <a:r>
              <a:rPr lang="sl-SI" sz="1000" dirty="0" smtClean="0"/>
              <a:t>1xAgriculture + land use &amp; land use change</a:t>
            </a:r>
          </a:p>
          <a:p>
            <a:r>
              <a:rPr lang="sl-SI" sz="1000" dirty="0" smtClean="0">
                <a:solidFill>
                  <a:schemeClr val="bg1"/>
                </a:solidFill>
              </a:rPr>
              <a:t>+ </a:t>
            </a:r>
            <a:r>
              <a:rPr lang="sl-SI" sz="1000" b="1" u="sng" dirty="0" smtClean="0">
                <a:solidFill>
                  <a:schemeClr val="bg1"/>
                </a:solidFill>
              </a:rPr>
              <a:t>budget to outsource specific studies for national EF for agriculture sector</a:t>
            </a:r>
            <a:endParaRPr lang="sl-SI" sz="1000" b="1" u="sng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67744" y="4293096"/>
            <a:ext cx="3456384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l-SI" sz="1000" b="1" dirty="0" smtClean="0"/>
              <a:t>NEW &amp; ADDITIONAL EXPERTS</a:t>
            </a:r>
          </a:p>
          <a:p>
            <a:r>
              <a:rPr lang="sl-SI" sz="1000" u="sng" dirty="0" smtClean="0"/>
              <a:t>MAEP: Directorate for Forestry</a:t>
            </a:r>
          </a:p>
          <a:p>
            <a:r>
              <a:rPr lang="sl-SI" sz="1000" dirty="0" smtClean="0"/>
              <a:t>1x Forestry inventory  </a:t>
            </a:r>
          </a:p>
          <a:p>
            <a:r>
              <a:rPr lang="sl-SI" sz="1000" smtClean="0"/>
              <a:t>1x PAMs </a:t>
            </a:r>
            <a:r>
              <a:rPr lang="sl-SI" sz="1000" dirty="0" smtClean="0"/>
              <a:t>&amp; projections</a:t>
            </a:r>
          </a:p>
          <a:p>
            <a:r>
              <a:rPr lang="sl-SI" sz="1000" b="1" u="sng" dirty="0" smtClean="0">
                <a:solidFill>
                  <a:schemeClr val="bg1"/>
                </a:solidFill>
              </a:rPr>
              <a:t>+ budget to outsource specific studies for national EF for Forestry sector</a:t>
            </a:r>
            <a:endParaRPr lang="sl-SI" sz="1000" b="1" u="sng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08712" y="4293096"/>
            <a:ext cx="2987824" cy="1512168"/>
          </a:xfrm>
          <a:prstGeom prst="rect">
            <a:avLst/>
          </a:prstGeom>
          <a:solidFill>
            <a:srgbClr val="3FA3C1"/>
          </a:solidFill>
        </p:spPr>
        <p:txBody>
          <a:bodyPr wrap="square" rtlCol="0">
            <a:spAutoFit/>
          </a:bodyPr>
          <a:lstStyle/>
          <a:p>
            <a:r>
              <a:rPr lang="sl-SI" sz="1000" b="1" dirty="0" smtClean="0"/>
              <a:t>NEW &amp; ADDITIONAL EXPERTS</a:t>
            </a:r>
          </a:p>
          <a:p>
            <a:r>
              <a:rPr lang="sl-SI" sz="1000" u="sng" dirty="0" smtClean="0"/>
              <a:t>MAEP: Climate change Div.</a:t>
            </a:r>
          </a:p>
          <a:p>
            <a:r>
              <a:rPr lang="sl-SI" sz="1000" dirty="0" smtClean="0"/>
              <a:t>1x PAMs + UNFCCC NIR/BR/NC</a:t>
            </a:r>
          </a:p>
          <a:p>
            <a:r>
              <a:rPr lang="sl-SI" sz="1000" dirty="0" smtClean="0"/>
              <a:t>1xProjections</a:t>
            </a:r>
          </a:p>
          <a:p>
            <a:r>
              <a:rPr lang="sl-SI" sz="1000" dirty="0" smtClean="0"/>
              <a:t>1x Adaptation </a:t>
            </a:r>
          </a:p>
          <a:p>
            <a:r>
              <a:rPr lang="sl-SI" sz="1000" dirty="0" smtClean="0"/>
              <a:t>1x Legal Issues</a:t>
            </a:r>
          </a:p>
          <a:p>
            <a:r>
              <a:rPr lang="sl-SI" sz="1000" b="1" u="sng" dirty="0" smtClean="0">
                <a:solidFill>
                  <a:schemeClr val="bg1"/>
                </a:solidFill>
              </a:rPr>
              <a:t>+ budget to outsource:</a:t>
            </a:r>
          </a:p>
          <a:p>
            <a:r>
              <a:rPr lang="sl-SI" sz="1000" b="1" u="sng" dirty="0" smtClean="0">
                <a:solidFill>
                  <a:schemeClr val="bg1"/>
                </a:solidFill>
              </a:rPr>
              <a:t>- preparation of projections + effects of PAMs</a:t>
            </a:r>
          </a:p>
          <a:p>
            <a:pPr>
              <a:buFontTx/>
              <a:buChar char="-"/>
            </a:pPr>
            <a:r>
              <a:rPr lang="sl-SI" sz="1000" b="1" u="sng" dirty="0" smtClean="0">
                <a:solidFill>
                  <a:schemeClr val="bg1"/>
                </a:solidFill>
              </a:rPr>
              <a:t>preparation of adaptation PAMs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496" y="1232756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/>
              <a:t>Recommended set-up</a:t>
            </a:r>
            <a:endParaRPr lang="sl-SI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4463988" y="5301208"/>
            <a:ext cx="2412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 smtClean="0"/>
              <a:t>*Note: integrated approach</a:t>
            </a:r>
          </a:p>
          <a:p>
            <a:r>
              <a:rPr lang="sl-SI" sz="1000" dirty="0" smtClean="0"/>
              <a:t>one projections for GHG&amp;CRLTAP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val="310096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allAtOnce" animBg="1"/>
      <p:bldP spid="35" grpId="1" build="allAtOnce" animBg="1"/>
      <p:bldP spid="36" grpId="0" build="allAtOnce" animBg="1"/>
      <p:bldP spid="36" grpId="1" build="allAtOnce" animBg="1"/>
      <p:bldP spid="38" grpId="0" build="allAtOnce" animBg="1"/>
      <p:bldP spid="39" grpId="0" build="allAtOnce" animBg="1"/>
      <p:bldP spid="40" grpId="0" build="allAtOnce" animBg="1"/>
      <p:bldP spid="4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Иницијална организација</a:t>
            </a:r>
            <a:endParaRPr lang="sr-Latn-R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565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637"/>
            <a:ext cx="6952591" cy="1332148"/>
          </a:xfrm>
        </p:spPr>
        <p:txBody>
          <a:bodyPr>
            <a:normAutofit fontScale="90000"/>
          </a:bodyPr>
          <a:lstStyle/>
          <a:p>
            <a:pPr lvl="1" algn="r" rtl="0">
              <a:spcBef>
                <a:spcPct val="0"/>
              </a:spcBef>
            </a:pPr>
            <a:r>
              <a:rPr lang="sr-Cyrl-RS" sz="2800" b="1" dirty="0" smtClean="0">
                <a:solidFill>
                  <a:schemeClr val="bg1"/>
                </a:solidFill>
              </a:rPr>
              <a:t>Стратегије</a:t>
            </a:r>
            <a:r>
              <a:rPr lang="en-GB" sz="2800" b="1" dirty="0" smtClean="0">
                <a:solidFill>
                  <a:schemeClr val="bg1"/>
                </a:solidFill>
              </a:rPr>
              <a:t>,</a:t>
            </a:r>
            <a:r>
              <a:rPr lang="sr-Cyrl-RS" sz="2800" b="1" dirty="0">
                <a:solidFill>
                  <a:schemeClr val="bg1"/>
                </a:solidFill>
              </a:rPr>
              <a:t> </a:t>
            </a:r>
            <a:r>
              <a:rPr lang="sr-Cyrl-RS" sz="2800" b="1" dirty="0" smtClean="0">
                <a:solidFill>
                  <a:schemeClr val="bg1"/>
                </a:solidFill>
              </a:rPr>
              <a:t/>
            </a:r>
            <a:br>
              <a:rPr lang="sr-Cyrl-RS" sz="2800" b="1" dirty="0" smtClean="0">
                <a:solidFill>
                  <a:schemeClr val="bg1"/>
                </a:solidFill>
              </a:rPr>
            </a:br>
            <a:r>
              <a:rPr lang="sr-Cyrl-RS" sz="2800" b="1" dirty="0" smtClean="0">
                <a:solidFill>
                  <a:schemeClr val="bg1"/>
                </a:solidFill>
              </a:rPr>
              <a:t>Политике и мере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sr-Cyrl-RS" sz="2800" b="1" dirty="0" smtClean="0">
                <a:solidFill>
                  <a:schemeClr val="bg1"/>
                </a:solidFill>
              </a:rPr>
              <a:t>(</a:t>
            </a:r>
            <a:r>
              <a:rPr lang="en-GB" sz="2800" b="1" dirty="0" smtClean="0">
                <a:solidFill>
                  <a:schemeClr val="bg1"/>
                </a:solidFill>
              </a:rPr>
              <a:t>P</a:t>
            </a:r>
            <a:r>
              <a:rPr lang="sr-Cyrl-RS" sz="2800" b="1" dirty="0" smtClean="0">
                <a:solidFill>
                  <a:schemeClr val="bg1"/>
                </a:solidFill>
              </a:rPr>
              <a:t>А</a:t>
            </a:r>
            <a:r>
              <a:rPr lang="en-GB" sz="2800" b="1" dirty="0" smtClean="0">
                <a:solidFill>
                  <a:schemeClr val="bg1"/>
                </a:solidFill>
              </a:rPr>
              <a:t>M</a:t>
            </a:r>
            <a:r>
              <a:rPr lang="sr-Cyrl-RS" sz="2800" b="1" dirty="0" smtClean="0">
                <a:solidFill>
                  <a:schemeClr val="bg1"/>
                </a:solidFill>
              </a:rPr>
              <a:t>),  </a:t>
            </a:r>
            <a:r>
              <a:rPr lang="sr-Cyrl-RS" sz="2800" b="1" dirty="0" smtClean="0">
                <a:solidFill>
                  <a:schemeClr val="bg1"/>
                </a:solidFill>
              </a:rPr>
              <a:t/>
            </a:r>
            <a:br>
              <a:rPr lang="sr-Cyrl-RS" sz="2800" b="1" dirty="0" smtClean="0">
                <a:solidFill>
                  <a:schemeClr val="bg1"/>
                </a:solidFill>
              </a:rPr>
            </a:br>
            <a:r>
              <a:rPr lang="sr-Cyrl-RS" sz="2800" b="1" dirty="0" smtClean="0">
                <a:solidFill>
                  <a:schemeClr val="bg1"/>
                </a:solidFill>
              </a:rPr>
              <a:t>Пројекције, </a:t>
            </a:r>
            <a:r>
              <a:rPr lang="en-US" sz="2800" b="1" dirty="0" smtClean="0">
                <a:solidFill>
                  <a:schemeClr val="bg1"/>
                </a:solidFill>
              </a:rPr>
              <a:t>BUR, NC, </a:t>
            </a:r>
            <a:r>
              <a:rPr lang="sr-Cyrl-RS" sz="2800" b="1" dirty="0" smtClean="0">
                <a:solidFill>
                  <a:schemeClr val="bg1"/>
                </a:solidFill>
              </a:rPr>
              <a:t>Адаптација</a:t>
            </a:r>
            <a:r>
              <a:rPr lang="sr-Latn-RS" b="1" dirty="0"/>
              <a:t/>
            </a:r>
            <a:br>
              <a:rPr lang="sr-Latn-RS" b="1" dirty="0"/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1556792"/>
            <a:ext cx="8399277" cy="424847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Међусобно „условљене‟ (припрема и мониторинг и извештавање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sr-Cyrl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Институционална „организација‟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sr-Cyrl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одговорност:</a:t>
            </a:r>
            <a:endParaRPr lang="sr-Cyrl-RS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Одсек за климатске </a:t>
            </a:r>
            <a:r>
              <a:rPr lang="sr-Cyrl-RS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промене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значајно ојачани капацитети и број запослених специфичног образовања  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sr-Cyrl-RS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Екстерна експертиза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капацитети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CCD,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искуства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</a:t>
            </a:r>
            <a:endParaRPr lang="sr-Cyrl-R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r-Cyrl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Процедурална „организација‟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Ангажовање за припрему и МРВ спровођења (пројекције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GHG, CRLTAP)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дужи временски период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Извесност финансирања из републичког буџета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sr-Cyrl-RS" sz="2800" b="1" dirty="0" smtClean="0"/>
          </a:p>
          <a:p>
            <a:endParaRPr lang="sr-Cyrl-RS" sz="2400" b="1" dirty="0" smtClean="0"/>
          </a:p>
          <a:p>
            <a:pPr marL="0" indent="0">
              <a:buNone/>
            </a:pP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64075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r" rtl="0">
              <a:spcBef>
                <a:spcPct val="0"/>
              </a:spcBef>
            </a:pPr>
            <a:r>
              <a:rPr lang="sr-Cyrl-RS" sz="3200" b="1" dirty="0" smtClean="0">
                <a:solidFill>
                  <a:schemeClr val="bg1"/>
                </a:solidFill>
              </a:rPr>
              <a:t/>
            </a:r>
            <a:br>
              <a:rPr lang="sr-Cyrl-RS" sz="3200" b="1" dirty="0" smtClean="0">
                <a:solidFill>
                  <a:schemeClr val="bg1"/>
                </a:solidFill>
              </a:rPr>
            </a:br>
            <a:r>
              <a:rPr lang="en-GB" sz="3200" b="1" dirty="0" smtClean="0">
                <a:solidFill>
                  <a:schemeClr val="bg1"/>
                </a:solidFill>
              </a:rPr>
              <a:t>GHG </a:t>
            </a:r>
            <a:r>
              <a:rPr lang="sr-Cyrl-RS" sz="3200" b="1" dirty="0" smtClean="0">
                <a:solidFill>
                  <a:schemeClr val="bg1"/>
                </a:solidFill>
              </a:rPr>
              <a:t>инвентар и </a:t>
            </a:r>
            <a:r>
              <a:rPr lang="en-GB" sz="3200" b="1" dirty="0" smtClean="0">
                <a:solidFill>
                  <a:schemeClr val="bg1"/>
                </a:solidFill>
              </a:rPr>
              <a:t>LULUCF</a:t>
            </a:r>
            <a:r>
              <a:rPr lang="sr-Latn-RS" sz="3200" dirty="0"/>
              <a:t/>
            </a:r>
            <a:br>
              <a:rPr lang="sr-Latn-RS" sz="3200" dirty="0"/>
            </a:br>
            <a:endParaRPr lang="sr-Latn-R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sr-Cyrl-R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Иституционална „организација‟</a:t>
            </a:r>
            <a:r>
              <a:rPr 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sr-Cyrl-R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одговорност: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sr-Cyrl-RS" sz="3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Агенција за заштиту животне средине </a:t>
            </a:r>
            <a:r>
              <a:rPr lang="sr-Cyrl-R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  <a:r>
              <a:rPr lang="sr-Cyrl-R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значајно ојачани капацитети и број запослених специфичног образовања </a:t>
            </a:r>
            <a:endParaRPr lang="sr-Cyrl-RS" sz="3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sr-Cyrl-RS" sz="3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Управа за шуме </a:t>
            </a:r>
            <a:r>
              <a:rPr lang="sr-Cyrl-R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додељена надлежност   </a:t>
            </a:r>
            <a:endParaRPr lang="sr-Cyrl-R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sr-Cyrl-RS" sz="3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Екстерна експертиза </a:t>
            </a:r>
            <a:r>
              <a:rPr lang="sr-Cyrl-R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  <a:r>
              <a:rPr lang="sr-Cyrl-R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искуства </a:t>
            </a:r>
            <a:r>
              <a:rPr lang="en-U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</a:t>
            </a:r>
            <a:endParaRPr lang="sr-Cyrl-R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sr-Cyrl-RS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Процедурална „</a:t>
            </a:r>
            <a:r>
              <a:rPr lang="sr-Cyrl-R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организација</a:t>
            </a:r>
            <a:r>
              <a:rPr lang="sr-Cyrl-RS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‟</a:t>
            </a: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sr-Cyrl-R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Ангажовање за припрему </a:t>
            </a:r>
            <a:r>
              <a:rPr lang="sr-Cyrl-R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специфичних студија (унапређење </a:t>
            </a:r>
            <a:r>
              <a:rPr lang="sr-Cyrl-R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квалитета</a:t>
            </a:r>
            <a:r>
              <a:rPr lang="sr-Cyrl-R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sr-Cyrl-R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sr-Cyrl-R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Извесност финансирања из републичког буџета</a:t>
            </a:r>
            <a:r>
              <a:rPr lang="sr-Cyrl-RS" dirty="0"/>
              <a:t> </a:t>
            </a:r>
          </a:p>
          <a:p>
            <a:pPr marL="0" indent="0">
              <a:buNone/>
            </a:pPr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61533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b="1" dirty="0" smtClean="0"/>
              <a:t>Техничка препорука </a:t>
            </a:r>
            <a:endParaRPr lang="en-US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71455" y="1336685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600" dirty="0" smtClean="0">
              <a:solidFill>
                <a:srgbClr val="0070C0"/>
              </a:solidFill>
            </a:endParaRPr>
          </a:p>
          <a:p>
            <a:endParaRPr lang="sl-SI" sz="1600" dirty="0" smtClean="0">
              <a:solidFill>
                <a:srgbClr val="0070C0"/>
              </a:solidFill>
            </a:endParaRPr>
          </a:p>
          <a:p>
            <a:r>
              <a:rPr lang="sr-Cyrl-R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Интегрални систем:</a:t>
            </a:r>
            <a:r>
              <a:rPr lang="sl-SI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l-SI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“all in one”</a:t>
            </a:r>
          </a:p>
          <a:p>
            <a:r>
              <a:rPr lang="sl-SI" sz="1600" dirty="0" smtClean="0">
                <a:solidFill>
                  <a:srgbClr val="0070C0"/>
                </a:solidFill>
              </a:rPr>
              <a:t>- GHG</a:t>
            </a:r>
          </a:p>
          <a:p>
            <a:pPr>
              <a:buFontTx/>
              <a:buChar char="-"/>
            </a:pPr>
            <a:r>
              <a:rPr lang="sl-SI" sz="1600" dirty="0" smtClean="0">
                <a:solidFill>
                  <a:srgbClr val="0070C0"/>
                </a:solidFill>
              </a:rPr>
              <a:t> CLRTAP</a:t>
            </a:r>
          </a:p>
          <a:p>
            <a:pPr>
              <a:buFontTx/>
              <a:buChar char="-"/>
            </a:pPr>
            <a:r>
              <a:rPr lang="sl-SI" sz="1600" dirty="0" smtClean="0">
                <a:solidFill>
                  <a:srgbClr val="0070C0"/>
                </a:solidFill>
              </a:rPr>
              <a:t> </a:t>
            </a:r>
            <a:r>
              <a:rPr lang="sr-Cyrl-RS" sz="1600" dirty="0" smtClean="0">
                <a:solidFill>
                  <a:srgbClr val="0070C0"/>
                </a:solidFill>
              </a:rPr>
              <a:t>Директна веза</a:t>
            </a:r>
            <a:r>
              <a:rPr lang="sl-SI" sz="1600" dirty="0" smtClean="0">
                <a:solidFill>
                  <a:srgbClr val="0070C0"/>
                </a:solidFill>
              </a:rPr>
              <a:t>/</a:t>
            </a:r>
            <a:r>
              <a:rPr lang="sr-Cyrl-RS" sz="1600" dirty="0" smtClean="0">
                <a:solidFill>
                  <a:srgbClr val="0070C0"/>
                </a:solidFill>
              </a:rPr>
              <a:t>приступ </a:t>
            </a:r>
            <a:r>
              <a:rPr lang="sl-SI" sz="1600" dirty="0" smtClean="0">
                <a:solidFill>
                  <a:srgbClr val="0070C0"/>
                </a:solidFill>
              </a:rPr>
              <a:t>ETS</a:t>
            </a:r>
            <a:endParaRPr lang="sl-SI" sz="1600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sl-SI" sz="1600" dirty="0" smtClean="0">
                <a:solidFill>
                  <a:srgbClr val="0070C0"/>
                </a:solidFill>
              </a:rPr>
              <a:t> ETS-PRTR-GHG link</a:t>
            </a:r>
          </a:p>
          <a:p>
            <a:pPr>
              <a:buFontTx/>
              <a:buChar char="-"/>
            </a:pPr>
            <a:r>
              <a:rPr lang="sl-SI" sz="1600" dirty="0" smtClean="0">
                <a:solidFill>
                  <a:srgbClr val="0070C0"/>
                </a:solidFill>
              </a:rPr>
              <a:t> F-gasses reg. link</a:t>
            </a:r>
          </a:p>
          <a:p>
            <a:endParaRPr lang="sl-SI" sz="1600" dirty="0" smtClean="0">
              <a:solidFill>
                <a:srgbClr val="0070C0"/>
              </a:solidFill>
            </a:endParaRPr>
          </a:p>
          <a:p>
            <a:endParaRPr lang="sl-SI" sz="1600" dirty="0" smtClean="0">
              <a:solidFill>
                <a:srgbClr val="0070C0"/>
              </a:solidFill>
            </a:endParaRPr>
          </a:p>
          <a:p>
            <a:endParaRPr lang="sl-SI" sz="1600" dirty="0" smtClean="0">
              <a:solidFill>
                <a:srgbClr val="0070C0"/>
              </a:solidFill>
            </a:endParaRPr>
          </a:p>
          <a:p>
            <a:endParaRPr lang="sl-SI" sz="1600" dirty="0" smtClean="0">
              <a:solidFill>
                <a:srgbClr val="0070C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752020" y="1613135"/>
            <a:ext cx="1800200" cy="11041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GHG</a:t>
            </a:r>
            <a:r>
              <a:rPr lang="sr-Cyrl-RS" dirty="0" smtClean="0"/>
              <a:t> ИНВЕНТАР</a:t>
            </a:r>
            <a:endParaRPr lang="sl-SI" dirty="0"/>
          </a:p>
        </p:txBody>
      </p:sp>
      <p:sp>
        <p:nvSpPr>
          <p:cNvPr id="7" name="Oval 6"/>
          <p:cNvSpPr/>
          <p:nvPr/>
        </p:nvSpPr>
        <p:spPr>
          <a:xfrm>
            <a:off x="7020272" y="2645250"/>
            <a:ext cx="1728192" cy="11521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>
                <a:solidFill>
                  <a:srgbClr val="FF0000"/>
                </a:solidFill>
              </a:rPr>
              <a:t>PRTR</a:t>
            </a:r>
          </a:p>
          <a:p>
            <a:pPr algn="ctr"/>
            <a:r>
              <a:rPr lang="sl-SI" sz="1100" dirty="0" smtClean="0">
                <a:solidFill>
                  <a:srgbClr val="FF0000"/>
                </a:solidFill>
              </a:rPr>
              <a:t>comb./processes</a:t>
            </a:r>
          </a:p>
        </p:txBody>
      </p:sp>
      <p:sp>
        <p:nvSpPr>
          <p:cNvPr id="8" name="Oval 7"/>
          <p:cNvSpPr/>
          <p:nvPr/>
        </p:nvSpPr>
        <p:spPr>
          <a:xfrm>
            <a:off x="4788024" y="3581354"/>
            <a:ext cx="1728192" cy="1152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ETS</a:t>
            </a:r>
          </a:p>
          <a:p>
            <a:pPr algn="ctr"/>
            <a:r>
              <a:rPr lang="sl-SI" sz="1100" dirty="0" smtClean="0"/>
              <a:t>comb./processes</a:t>
            </a:r>
            <a:endParaRPr lang="sl-SI" sz="1100" dirty="0"/>
          </a:p>
        </p:txBody>
      </p:sp>
      <p:sp>
        <p:nvSpPr>
          <p:cNvPr id="9" name="Oval 8"/>
          <p:cNvSpPr/>
          <p:nvPr/>
        </p:nvSpPr>
        <p:spPr>
          <a:xfrm>
            <a:off x="2699792" y="2645250"/>
            <a:ext cx="1728192" cy="11521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CLRTAP</a:t>
            </a:r>
            <a:endParaRPr lang="sl-SI" dirty="0"/>
          </a:p>
        </p:txBody>
      </p:sp>
      <p:sp>
        <p:nvSpPr>
          <p:cNvPr id="10" name="Left-Right Arrow 9"/>
          <p:cNvSpPr/>
          <p:nvPr/>
        </p:nvSpPr>
        <p:spPr>
          <a:xfrm rot="19753219">
            <a:off x="6319966" y="3477737"/>
            <a:ext cx="76566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Up Arrow 10"/>
          <p:cNvSpPr/>
          <p:nvPr/>
        </p:nvSpPr>
        <p:spPr>
          <a:xfrm>
            <a:off x="5580112" y="2816932"/>
            <a:ext cx="216024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Left-Right Arrow 11"/>
          <p:cNvSpPr/>
          <p:nvPr/>
        </p:nvSpPr>
        <p:spPr>
          <a:xfrm rot="19753219">
            <a:off x="4159726" y="2488501"/>
            <a:ext cx="76566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Left-Right Arrow 12"/>
          <p:cNvSpPr/>
          <p:nvPr/>
        </p:nvSpPr>
        <p:spPr>
          <a:xfrm rot="19753219">
            <a:off x="6522862" y="3693355"/>
            <a:ext cx="76566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Oval 13"/>
          <p:cNvSpPr/>
          <p:nvPr/>
        </p:nvSpPr>
        <p:spPr>
          <a:xfrm>
            <a:off x="2627784" y="1349106"/>
            <a:ext cx="6264696" cy="373607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256" y="155679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 smtClean="0">
                <a:solidFill>
                  <a:srgbClr val="C00000"/>
                </a:solidFill>
              </a:rPr>
              <a:t>SEPA</a:t>
            </a:r>
            <a:endParaRPr lang="sl-SI" sz="1400" b="1" dirty="0">
              <a:solidFill>
                <a:srgbClr val="C0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380312" y="1988840"/>
            <a:ext cx="864096" cy="576064"/>
          </a:xfrm>
          <a:prstGeom prst="ellipse">
            <a:avLst/>
          </a:prstGeom>
          <a:solidFill>
            <a:srgbClr val="2019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800" dirty="0" smtClean="0"/>
              <a:t>F-gasses reg,</a:t>
            </a:r>
          </a:p>
        </p:txBody>
      </p:sp>
      <p:sp>
        <p:nvSpPr>
          <p:cNvPr id="18" name="Up Arrow 17"/>
          <p:cNvSpPr/>
          <p:nvPr/>
        </p:nvSpPr>
        <p:spPr>
          <a:xfrm rot="16412257">
            <a:off x="6936729" y="1879322"/>
            <a:ext cx="101889" cy="72092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Oval 15"/>
          <p:cNvSpPr/>
          <p:nvPr/>
        </p:nvSpPr>
        <p:spPr>
          <a:xfrm>
            <a:off x="7416316" y="4077072"/>
            <a:ext cx="79208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100" dirty="0" smtClean="0"/>
              <a:t>IED</a:t>
            </a:r>
          </a:p>
        </p:txBody>
      </p:sp>
      <p:sp>
        <p:nvSpPr>
          <p:cNvPr id="19" name="Up Arrow 18"/>
          <p:cNvSpPr/>
          <p:nvPr/>
        </p:nvSpPr>
        <p:spPr>
          <a:xfrm>
            <a:off x="7740352" y="3825044"/>
            <a:ext cx="144016" cy="2160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678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 за иницијалну организацију</a:t>
            </a:r>
            <a:endParaRPr lang="sr-Latn-R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505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Минимум захтева 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1200"/>
              </a:spcAft>
            </a:pP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„</a:t>
            </a:r>
            <a:r>
              <a:rPr lang="sr-Cyrl-R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Технички минимум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‟</a:t>
            </a:r>
            <a:r>
              <a:rPr lang="sr-Cyrl-R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повећан броја и капацитета запослених и обезбеђена финансијска средства из републичког буџета </a:t>
            </a:r>
            <a:endParaRPr lang="sr-Cyrl-R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r-Cyrl-RS" b="1" dirty="0" smtClean="0">
                <a:solidFill>
                  <a:srgbClr val="92D050"/>
                </a:solidFill>
              </a:rPr>
              <a:t>Без </a:t>
            </a:r>
            <a:r>
              <a:rPr lang="en-GB" b="1" dirty="0" smtClean="0">
                <a:solidFill>
                  <a:srgbClr val="92D050"/>
                </a:solidFill>
              </a:rPr>
              <a:t>„</a:t>
            </a:r>
            <a:r>
              <a:rPr lang="sr-Cyrl-RS" b="1" dirty="0" smtClean="0">
                <a:solidFill>
                  <a:srgbClr val="92D050"/>
                </a:solidFill>
              </a:rPr>
              <a:t>техничког минимума</a:t>
            </a:r>
            <a:r>
              <a:rPr lang="en-GB" b="1" dirty="0" smtClean="0">
                <a:solidFill>
                  <a:srgbClr val="92D050"/>
                </a:solidFill>
              </a:rPr>
              <a:t>‟</a:t>
            </a:r>
            <a:r>
              <a:rPr lang="sr-Cyrl-RS" b="1" dirty="0" smtClean="0">
                <a:solidFill>
                  <a:srgbClr val="92D050"/>
                </a:solidFill>
              </a:rPr>
              <a:t> нема спровођења </a:t>
            </a:r>
            <a:r>
              <a:rPr lang="en-GB" b="1" dirty="0">
                <a:solidFill>
                  <a:srgbClr val="92D050"/>
                </a:solidFill>
              </a:rPr>
              <a:t>MMR </a:t>
            </a:r>
            <a:r>
              <a:rPr lang="sr-Cyrl-RS" b="1" dirty="0" smtClean="0">
                <a:solidFill>
                  <a:srgbClr val="92D050"/>
                </a:solidFill>
              </a:rPr>
              <a:t>ни испуњења обавеза из  </a:t>
            </a:r>
            <a:r>
              <a:rPr lang="sr-Cyrl-RS" b="1" dirty="0">
                <a:solidFill>
                  <a:srgbClr val="92D050"/>
                </a:solidFill>
              </a:rPr>
              <a:t>процеса придруживања ЕУ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1864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40" y="188640"/>
            <a:ext cx="6952591" cy="1025189"/>
          </a:xfrm>
        </p:spPr>
        <p:txBody>
          <a:bodyPr/>
          <a:lstStyle/>
          <a:p>
            <a:r>
              <a:rPr lang="sr-Cyrl-RS" b="1" dirty="0" smtClean="0"/>
              <a:t>Институционалне потребе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860540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</a:pPr>
            <a:r>
              <a:rPr lang="en-GB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 </a:t>
            </a:r>
            <a:r>
              <a:rPr lang="sr-Cyrl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додатно запослених у Одсеку за климатске промене: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Припрема и праћење РАМ- техничке науке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Припрема пројекција  - </a:t>
            </a:r>
            <a:r>
              <a:rPr lang="sr-Cyrl-RS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техничке науке </a:t>
            </a:r>
            <a:endParaRPr lang="sr-Cyrl-R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Припрема стратегија адаптације – природне науке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Припрема политика – правник </a:t>
            </a:r>
            <a:endParaRPr lang="sr-Cyrl-RS" sz="4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r-Cyrl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 </a:t>
            </a:r>
            <a:r>
              <a:rPr lang="sr-Cyrl-R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додатно запослених </a:t>
            </a:r>
            <a:r>
              <a:rPr lang="sr-Cyrl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</a:t>
            </a:r>
            <a:r>
              <a:rPr lang="en-GB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SEPA</a:t>
            </a:r>
            <a:r>
              <a:rPr lang="sr-Cyrl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pPr lvl="0">
              <a:spcBef>
                <a:spcPts val="0"/>
              </a:spcBef>
              <a:buFontTx/>
              <a:buChar char="-"/>
            </a:pP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QA/QC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менаџер - </a:t>
            </a:r>
            <a:r>
              <a:rPr lang="sr-Cyrl-RS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техничке науке </a:t>
            </a:r>
            <a:endParaRPr lang="sr-Cyrl-RS" sz="4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>
              <a:spcBef>
                <a:spcPts val="0"/>
              </a:spcBef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Индустријски процеси и енергетика - </a:t>
            </a:r>
            <a:r>
              <a:rPr lang="sr-Cyrl-RS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техничке науке </a:t>
            </a:r>
            <a:endParaRPr lang="sr-Cyrl-R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>
              <a:spcBef>
                <a:spcPts val="0"/>
              </a:spcBef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Управљање отпадом - </a:t>
            </a:r>
            <a:r>
              <a:rPr lang="sr-Cyrl-RS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техничке 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науке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Пољопривреда и 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LULUC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пољопривреда </a:t>
            </a:r>
            <a:endParaRPr lang="sr-Cyrl-RS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GB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 </a:t>
            </a:r>
            <a:r>
              <a:rPr lang="sr-Cyrl-R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додатно запослених у </a:t>
            </a:r>
            <a:r>
              <a:rPr lang="sr-Cyrl-R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Управи за шуме </a:t>
            </a:r>
            <a:endParaRPr lang="sr-Latn-R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>
              <a:spcBef>
                <a:spcPts val="0"/>
              </a:spcBef>
            </a:pP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 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инвентар и </a:t>
            </a: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PAMs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шумарство</a:t>
            </a: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r-Latn-R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>
              <a:spcBef>
                <a:spcPts val="0"/>
              </a:spcBef>
            </a:pPr>
            <a:r>
              <a:rPr lang="en-GB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 </a:t>
            </a:r>
            <a:r>
              <a:rPr lang="sr-Cyrl-RS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инвентар – шумарство </a:t>
            </a:r>
            <a:endParaRPr lang="sr-Latn-R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8175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Финансијске потребе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40" y="1520788"/>
            <a:ext cx="8291265" cy="42484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125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WD </a:t>
            </a:r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приближно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450.000€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години</a:t>
            </a:r>
          </a:p>
          <a:p>
            <a:pPr marL="0" indent="0">
              <a:buNone/>
            </a:pPr>
            <a:endParaRPr lang="sr-Cyrl-RS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Cyrl-R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Cyrl-R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Унапређење система, кроз фазе: 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50.000-100.000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€/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години</a:t>
            </a:r>
          </a:p>
          <a:p>
            <a:pPr marL="0" indent="0">
              <a:buNone/>
            </a:pPr>
            <a:endParaRPr lang="sr-Cyrl-RS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643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Унапређење система  Фазе и циљ </a:t>
            </a:r>
            <a:endParaRPr lang="sr-Latn-R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142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952591" cy="1025189"/>
          </a:xfrm>
        </p:spPr>
        <p:txBody>
          <a:bodyPr/>
          <a:lstStyle/>
          <a:p>
            <a:r>
              <a:rPr lang="sr-Cyrl-RS" b="1" dirty="0" smtClean="0"/>
              <a:t>Фазе</a:t>
            </a:r>
            <a:r>
              <a:rPr lang="sr-Cyrl-RS" dirty="0" smtClean="0"/>
              <a:t>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Средњорочни период: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Секторска Министарства (стратегије, закони, подзаконска акта) – припрема пројекција података о активностима и МРВ спровођење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РАМ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CCD/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Екстерни експерти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припрема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пројекција и МРВ утицаја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РАМ на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емисије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   </a:t>
            </a:r>
            <a:r>
              <a:rPr lang="sr-Cyrl-R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Крајњи циљ: 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Секторска министарство - Припрема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пројекција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МРВ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утицаја РАМ на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емисије </a:t>
            </a:r>
            <a:endParaRPr lang="sr-Cyrl-R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CCD/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Екстерна експертиза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оцена квалитета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секторских пројекција и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МРВ утицаја РАМ на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емисије</a:t>
            </a:r>
            <a:endParaRPr lang="sr-Latn-R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8070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92D050"/>
                </a:solidFill>
              </a:rPr>
              <a:t>Потребни кораци </a:t>
            </a:r>
            <a:endParaRPr lang="sr-Latn-R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73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/>
              <a:t>Основни предуслови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64804"/>
            <a:ext cx="8291265" cy="4248471"/>
          </a:xfrm>
        </p:spPr>
        <p:txBody>
          <a:bodyPr>
            <a:normAutofit/>
          </a:bodyPr>
          <a:lstStyle/>
          <a:p>
            <a:pPr marL="342900" lvl="2" indent="-342900" algn="just">
              <a:spcBef>
                <a:spcPts val="0"/>
              </a:spcBef>
            </a:pPr>
            <a:r>
              <a:rPr lang="sr-Cyrl-R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Унапређење међуминистарске сарадње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sr-Cyrl-R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координације</a:t>
            </a:r>
          </a:p>
          <a:p>
            <a:pPr marL="0" lvl="2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Мере и циљеви секторских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докумената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(пре свега енергетика и саобраћај) су основ </a:t>
            </a: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 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смањење емисија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GHG</a:t>
            </a:r>
            <a:r>
              <a:rPr lang="sr-Cyrl-R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 обрнуто</a:t>
            </a:r>
            <a:endParaRPr lang="sr-Cyrl-R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r-Cyrl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Национални савет за климатске промене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WG1 </a:t>
            </a:r>
            <a:r>
              <a:rPr lang="en-GB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GHG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инвентари</a:t>
            </a:r>
            <a:endParaRPr lang="sr-Cyrl-R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WG2 </a:t>
            </a:r>
            <a:r>
              <a:rPr lang="en-GB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sr-Cyrl-R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тратегије,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PAM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sr-Cyrl-R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пројекције</a:t>
            </a:r>
            <a:endParaRPr lang="sr-Cyrl-R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WG3 – ETS</a:t>
            </a:r>
            <a:endParaRPr lang="sr-Cyrl-R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WG4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LULUCF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(Regulation 529/2013/EC)</a:t>
            </a:r>
            <a:endParaRPr lang="sr-Latn-R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02712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b="1" dirty="0" smtClean="0"/>
              <a:t>Усаглашеност са ЕУ структуром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96752"/>
            <a:ext cx="8291265" cy="4464495"/>
          </a:xfrm>
        </p:spPr>
        <p:txBody>
          <a:bodyPr>
            <a:normAutofit/>
          </a:bodyPr>
          <a:lstStyle/>
          <a:p>
            <a:pPr>
              <a:buNone/>
            </a:pPr>
            <a:endParaRPr lang="sl-SI" sz="2000" b="1" dirty="0" smtClean="0"/>
          </a:p>
          <a:p>
            <a:pPr>
              <a:buNone/>
            </a:pPr>
            <a:endParaRPr lang="sl-SI" sz="2000" dirty="0" smtClean="0"/>
          </a:p>
          <a:p>
            <a:pPr>
              <a:buNone/>
            </a:pPr>
            <a:r>
              <a:rPr lang="sl-SI" sz="20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en-US" sz="1600" b="1" dirty="0"/>
          </a:p>
        </p:txBody>
      </p:sp>
      <p:sp>
        <p:nvSpPr>
          <p:cNvPr id="4" name="Oval 3"/>
          <p:cNvSpPr/>
          <p:nvPr/>
        </p:nvSpPr>
        <p:spPr>
          <a:xfrm>
            <a:off x="2195736" y="1692262"/>
            <a:ext cx="453650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CCC</a:t>
            </a:r>
          </a:p>
          <a:p>
            <a:pPr algn="ctr"/>
            <a:r>
              <a:rPr lang="sl-SI" dirty="0" smtClean="0"/>
              <a:t>(Regulatory committee)</a:t>
            </a:r>
          </a:p>
          <a:p>
            <a:pPr algn="ctr"/>
            <a:r>
              <a:rPr lang="sl-SI" dirty="0" smtClean="0"/>
              <a:t>(EC+</a:t>
            </a:r>
            <a:r>
              <a:rPr lang="sl-SI" u="sng" dirty="0" smtClean="0">
                <a:solidFill>
                  <a:schemeClr val="bg1"/>
                </a:solidFill>
              </a:rPr>
              <a:t>28MS</a:t>
            </a:r>
            <a:r>
              <a:rPr lang="sl-SI" dirty="0" smtClean="0"/>
              <a:t>+EEA+candidate countries)</a:t>
            </a:r>
            <a:endParaRPr lang="sl-SI" dirty="0"/>
          </a:p>
        </p:txBody>
      </p:sp>
      <p:sp>
        <p:nvSpPr>
          <p:cNvPr id="5" name="Oval 4"/>
          <p:cNvSpPr/>
          <p:nvPr/>
        </p:nvSpPr>
        <p:spPr>
          <a:xfrm>
            <a:off x="719572" y="3413018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smtClean="0"/>
              <a:t>WG1</a:t>
            </a:r>
          </a:p>
          <a:p>
            <a:pPr algn="ctr"/>
            <a:r>
              <a:rPr lang="sl-SI" sz="1200" dirty="0" smtClean="0"/>
              <a:t>(GHG reporting)</a:t>
            </a:r>
            <a:endParaRPr lang="sl-SI" sz="1200" dirty="0"/>
          </a:p>
        </p:txBody>
      </p:sp>
      <p:sp>
        <p:nvSpPr>
          <p:cNvPr id="6" name="Oval 5"/>
          <p:cNvSpPr/>
          <p:nvPr/>
        </p:nvSpPr>
        <p:spPr>
          <a:xfrm>
            <a:off x="2471035" y="3631523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smtClean="0"/>
              <a:t>WG2</a:t>
            </a:r>
          </a:p>
          <a:p>
            <a:pPr algn="ctr"/>
            <a:r>
              <a:rPr lang="sl-SI" sz="1200" dirty="0" smtClean="0"/>
              <a:t>(ESD, PaMs)</a:t>
            </a:r>
            <a:endParaRPr lang="sl-SI" sz="1200" dirty="0"/>
          </a:p>
        </p:txBody>
      </p:sp>
      <p:sp>
        <p:nvSpPr>
          <p:cNvPr id="7" name="Oval 6"/>
          <p:cNvSpPr/>
          <p:nvPr/>
        </p:nvSpPr>
        <p:spPr>
          <a:xfrm>
            <a:off x="4175955" y="3621451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WG3</a:t>
            </a:r>
          </a:p>
          <a:p>
            <a:pPr algn="ctr"/>
            <a:r>
              <a:rPr lang="sl-SI" sz="1400" dirty="0" smtClean="0"/>
              <a:t>(ETS)</a:t>
            </a:r>
            <a:endParaRPr lang="sl-SI" sz="1400" dirty="0"/>
          </a:p>
        </p:txBody>
      </p:sp>
      <p:sp>
        <p:nvSpPr>
          <p:cNvPr id="8" name="Oval 7"/>
          <p:cNvSpPr/>
          <p:nvPr/>
        </p:nvSpPr>
        <p:spPr>
          <a:xfrm>
            <a:off x="5863098" y="3631523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smtClean="0"/>
              <a:t>WG4</a:t>
            </a:r>
          </a:p>
          <a:p>
            <a:pPr algn="ctr"/>
            <a:r>
              <a:rPr lang="sl-SI" sz="1200" dirty="0" smtClean="0"/>
              <a:t>CO2&amp;cars</a:t>
            </a:r>
            <a:endParaRPr lang="sl-SI" sz="1200" dirty="0"/>
          </a:p>
        </p:txBody>
      </p:sp>
      <p:sp>
        <p:nvSpPr>
          <p:cNvPr id="9" name="Oval 8"/>
          <p:cNvSpPr/>
          <p:nvPr/>
        </p:nvSpPr>
        <p:spPr>
          <a:xfrm>
            <a:off x="7372389" y="3413018"/>
            <a:ext cx="144016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WG5</a:t>
            </a:r>
          </a:p>
          <a:p>
            <a:pPr algn="ctr"/>
            <a:r>
              <a:rPr lang="sl-SI" sz="1400" dirty="0" smtClean="0"/>
              <a:t>Forestry</a:t>
            </a:r>
            <a:endParaRPr lang="sl-SI" sz="1400" dirty="0"/>
          </a:p>
        </p:txBody>
      </p:sp>
      <p:sp>
        <p:nvSpPr>
          <p:cNvPr id="10" name="Right Arrow 9"/>
          <p:cNvSpPr/>
          <p:nvPr/>
        </p:nvSpPr>
        <p:spPr>
          <a:xfrm rot="19992095">
            <a:off x="1555398" y="2786809"/>
            <a:ext cx="776620" cy="136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Right Arrow 10"/>
          <p:cNvSpPr/>
          <p:nvPr/>
        </p:nvSpPr>
        <p:spPr>
          <a:xfrm rot="17641323">
            <a:off x="3303873" y="3091779"/>
            <a:ext cx="363172" cy="139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Right Arrow 11"/>
          <p:cNvSpPr/>
          <p:nvPr/>
        </p:nvSpPr>
        <p:spPr>
          <a:xfrm rot="16200000" flipV="1">
            <a:off x="4638230" y="3159424"/>
            <a:ext cx="291165" cy="216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ight Arrow 12"/>
          <p:cNvSpPr/>
          <p:nvPr/>
        </p:nvSpPr>
        <p:spPr>
          <a:xfrm rot="14830330">
            <a:off x="5830574" y="3007233"/>
            <a:ext cx="363172" cy="168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Right Arrow 13"/>
          <p:cNvSpPr/>
          <p:nvPr/>
        </p:nvSpPr>
        <p:spPr>
          <a:xfrm rot="12449492">
            <a:off x="6931480" y="2970865"/>
            <a:ext cx="885667" cy="143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Oval 14"/>
          <p:cNvSpPr/>
          <p:nvPr/>
        </p:nvSpPr>
        <p:spPr>
          <a:xfrm>
            <a:off x="719572" y="4612015"/>
            <a:ext cx="1287760" cy="71169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SEPA</a:t>
            </a:r>
          </a:p>
        </p:txBody>
      </p:sp>
      <p:sp>
        <p:nvSpPr>
          <p:cNvPr id="16" name="Oval 15"/>
          <p:cNvSpPr/>
          <p:nvPr/>
        </p:nvSpPr>
        <p:spPr>
          <a:xfrm>
            <a:off x="2339752" y="4653136"/>
            <a:ext cx="1584176" cy="742583"/>
          </a:xfrm>
          <a:prstGeom prst="ellipse">
            <a:avLst/>
          </a:prstGeom>
          <a:solidFill>
            <a:srgbClr val="3FA3C1"/>
          </a:solidFill>
          <a:ln>
            <a:solidFill>
              <a:srgbClr val="3F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MAEP</a:t>
            </a:r>
          </a:p>
          <a:p>
            <a:pPr algn="ctr"/>
            <a:r>
              <a:rPr lang="sl-SI" sz="1400" dirty="0" smtClean="0"/>
              <a:t>CCD</a:t>
            </a:r>
            <a:endParaRPr lang="sl-SI" sz="1400" dirty="0"/>
          </a:p>
        </p:txBody>
      </p:sp>
      <p:sp>
        <p:nvSpPr>
          <p:cNvPr id="17" name="Oval 16"/>
          <p:cNvSpPr/>
          <p:nvPr/>
        </p:nvSpPr>
        <p:spPr>
          <a:xfrm>
            <a:off x="4067944" y="4653136"/>
            <a:ext cx="1584176" cy="742583"/>
          </a:xfrm>
          <a:prstGeom prst="ellipse">
            <a:avLst/>
          </a:prstGeom>
          <a:solidFill>
            <a:srgbClr val="3FA3C1"/>
          </a:solidFill>
          <a:ln>
            <a:solidFill>
              <a:srgbClr val="3F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MAEP</a:t>
            </a:r>
          </a:p>
          <a:p>
            <a:pPr algn="ctr"/>
            <a:r>
              <a:rPr lang="sl-SI" sz="1400" dirty="0" smtClean="0"/>
              <a:t>CCD</a:t>
            </a:r>
            <a:endParaRPr lang="sl-SI" sz="1400" dirty="0"/>
          </a:p>
        </p:txBody>
      </p:sp>
      <p:sp>
        <p:nvSpPr>
          <p:cNvPr id="18" name="Oval 17"/>
          <p:cNvSpPr/>
          <p:nvPr/>
        </p:nvSpPr>
        <p:spPr>
          <a:xfrm>
            <a:off x="7658497" y="4473115"/>
            <a:ext cx="1403648" cy="742583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MAEP</a:t>
            </a:r>
          </a:p>
          <a:p>
            <a:pPr algn="ctr"/>
            <a:r>
              <a:rPr lang="sl-SI" sz="1400" dirty="0" smtClean="0"/>
              <a:t>Uprava za šume</a:t>
            </a:r>
            <a:endParaRPr lang="sl-SI" sz="1400" dirty="0"/>
          </a:p>
        </p:txBody>
      </p:sp>
      <p:sp>
        <p:nvSpPr>
          <p:cNvPr id="19" name="Oval 18"/>
          <p:cNvSpPr/>
          <p:nvPr/>
        </p:nvSpPr>
        <p:spPr>
          <a:xfrm>
            <a:off x="5688124" y="4567627"/>
            <a:ext cx="1908212" cy="7560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100" dirty="0" smtClean="0"/>
              <a:t>ABS, MCTI</a:t>
            </a:r>
            <a:endParaRPr lang="sl-SI" sz="1000" dirty="0" smtClean="0"/>
          </a:p>
        </p:txBody>
      </p:sp>
      <p:sp>
        <p:nvSpPr>
          <p:cNvPr id="20" name="Oval 19"/>
          <p:cNvSpPr/>
          <p:nvPr/>
        </p:nvSpPr>
        <p:spPr>
          <a:xfrm>
            <a:off x="6362428" y="1897034"/>
            <a:ext cx="1584176" cy="742583"/>
          </a:xfrm>
          <a:prstGeom prst="ellipse">
            <a:avLst/>
          </a:prstGeom>
          <a:solidFill>
            <a:srgbClr val="3FA3C1"/>
          </a:solidFill>
          <a:ln>
            <a:solidFill>
              <a:srgbClr val="3FA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MAEP</a:t>
            </a:r>
          </a:p>
          <a:p>
            <a:pPr algn="ctr"/>
            <a:r>
              <a:rPr lang="sl-SI" sz="1400" dirty="0" smtClean="0"/>
              <a:t>CCD</a:t>
            </a:r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232742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Законодвани и политички  аспекти 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0828"/>
            <a:ext cx="8291265" cy="4248471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1800"/>
              </a:spcAft>
            </a:pP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Укључење захтева за процену утицаја секторских политика на промене климе у процедуре за усвајање докумената од стране Владе и Параламента</a:t>
            </a:r>
          </a:p>
          <a:p>
            <a:pPr algn="just">
              <a:spcBef>
                <a:spcPts val="600"/>
              </a:spcBef>
            </a:pPr>
            <a:r>
              <a:rPr lang="sr-Cyrl-R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Израда релевантног законодавства </a:t>
            </a:r>
            <a:endParaRPr lang="sr-Latn-R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188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31519" y="1916832"/>
            <a:ext cx="4572000" cy="3636404"/>
          </a:xfrm>
        </p:spPr>
        <p:txBody>
          <a:bodyPr/>
          <a:lstStyle/>
          <a:p>
            <a:r>
              <a:rPr lang="sr-Cyrl-R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Захваљујем на пажњи</a:t>
            </a:r>
            <a:r>
              <a:rPr lang="sl-SI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br>
              <a:rPr lang="sl-SI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086194432"/>
      </p:ext>
    </p:extLst>
  </p:cSld>
  <p:clrMapOvr>
    <a:masterClrMapping/>
  </p:clrMapOvr>
</p:sld>
</file>

<file path=ppt/theme/theme1.xml><?xml version="1.0" encoding="utf-8"?>
<a:theme xmlns:a="http://schemas.openxmlformats.org/drawingml/2006/main" name="MMR PPT Template_watermark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MMR PPT Template_watermark</Template>
  <TotalTime>1503</TotalTime>
  <Words>833</Words>
  <Application>Microsoft Office PowerPoint</Application>
  <PresentationFormat>On-screen Show (4:3)</PresentationFormat>
  <Paragraphs>168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MMR PPT Template_watermark</vt:lpstr>
      <vt:lpstr>Спровођење MMR  - Институционални и процедурални оквир –   Данијела Божанић Одсек за климатске промене </vt:lpstr>
      <vt:lpstr>Препоручени институционални и процедурални оквир </vt:lpstr>
      <vt:lpstr>Иницијална организација</vt:lpstr>
      <vt:lpstr>Стратегије,  Политике и мере (PАM),   Пројекције, BUR, NC, Адаптација </vt:lpstr>
      <vt:lpstr> GHG инвентар и LULUCF </vt:lpstr>
      <vt:lpstr>Техничка препорука </vt:lpstr>
      <vt:lpstr>Услови за иницијалну организацију</vt:lpstr>
      <vt:lpstr>Минимум захтева </vt:lpstr>
      <vt:lpstr>Институционалне потребе</vt:lpstr>
      <vt:lpstr>Финансијске потребе</vt:lpstr>
      <vt:lpstr>Унапређење система  Фазе и циљ </vt:lpstr>
      <vt:lpstr>Фазе </vt:lpstr>
      <vt:lpstr>Потребни кораци </vt:lpstr>
      <vt:lpstr>Основни предуслови</vt:lpstr>
      <vt:lpstr>Усаглашеност са ЕУ структуром</vt:lpstr>
      <vt:lpstr>Законодвани и политички  аспекти </vt:lpstr>
      <vt:lpstr>Захваљујем на пажњи!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Project Steering  Committee</dc:title>
  <dc:creator>Matej</dc:creator>
  <cp:lastModifiedBy>Sara</cp:lastModifiedBy>
  <cp:revision>163</cp:revision>
  <cp:lastPrinted>2015-11-18T13:25:39Z</cp:lastPrinted>
  <dcterms:created xsi:type="dcterms:W3CDTF">2015-08-25T18:11:13Z</dcterms:created>
  <dcterms:modified xsi:type="dcterms:W3CDTF">2016-05-30T22:21:03Z</dcterms:modified>
</cp:coreProperties>
</file>