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1" r:id="rId15"/>
    <p:sldId id="280" r:id="rId16"/>
    <p:sldId id="257" r:id="rId17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A3C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2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gi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531519" y="1916832"/>
            <a:ext cx="4572000" cy="331479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smtClean="0"/>
              <a:t>Cliquez pour modifier le style du titre</a:t>
            </a:r>
            <a:endParaRPr lang="sl-SI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1700808"/>
            <a:ext cx="4645025" cy="439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Skupina 7"/>
          <p:cNvGrpSpPr/>
          <p:nvPr userDrawn="1"/>
        </p:nvGrpSpPr>
        <p:grpSpPr>
          <a:xfrm>
            <a:off x="221903" y="63297"/>
            <a:ext cx="8370033" cy="1205463"/>
            <a:chOff x="221903" y="0"/>
            <a:chExt cx="8370033" cy="1205463"/>
          </a:xfrm>
        </p:grpSpPr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1979712" y="109081"/>
              <a:ext cx="5184576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1876425" algn="ctr"/>
                  <a:tab pos="2286000" algn="l"/>
                </a:tabLs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sr-Cyrl-CS" altLang="zh-CN" sz="1200" b="1" dirty="0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Твининг пројекат Европске Уније</a:t>
              </a:r>
              <a:endParaRPr lang="sl-SI" altLang="zh-CN" sz="1200" dirty="0">
                <a:latin typeface="Arial" charset="0"/>
              </a:endParaRPr>
            </a:p>
            <a:p>
              <a:pPr algn="ctr" eaLnBrk="0" hangingPunct="0"/>
              <a:r>
                <a:rPr lang="sr-Cyrl-CS" altLang="zh-CN" sz="1200" dirty="0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Успостављање механизма за спровођење </a:t>
              </a:r>
              <a:r>
                <a:rPr lang="sr-Cyrl-CS" altLang="zh-CN" sz="1200" dirty="0" smtClean="0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ММR</a:t>
              </a:r>
              <a:endParaRPr lang="sl-SI" altLang="zh-CN" sz="1200" dirty="0" smtClean="0">
                <a:solidFill>
                  <a:srgbClr val="000000"/>
                </a:solidFill>
                <a:latin typeface="Arial" charset="0"/>
                <a:ea typeface="Calibri" pitchFamily="34" charset="0"/>
              </a:endParaRPr>
            </a:p>
            <a:p>
              <a:pPr algn="ctr" eaLnBrk="0" hangingPunct="0"/>
              <a:r>
                <a:rPr lang="sr-Cyrl-CS" altLang="zh-CN" sz="1200" dirty="0" smtClean="0">
                  <a:latin typeface="Arial" charset="0"/>
                  <a:ea typeface="Calibri" pitchFamily="34" charset="0"/>
                </a:rPr>
                <a:t>***</a:t>
              </a:r>
              <a:endParaRPr lang="sl-SI" altLang="zh-CN" sz="1200" dirty="0">
                <a:latin typeface="Arial" charset="0"/>
              </a:endParaRPr>
            </a:p>
            <a:p>
              <a:pPr algn="ctr" eaLnBrk="0" hangingPunct="0"/>
              <a:r>
                <a:rPr lang="fr-FR" altLang="zh-CN" sz="1200" b="1" dirty="0">
                  <a:latin typeface="Arial" charset="0"/>
                  <a:ea typeface="Calibri" pitchFamily="34" charset="0"/>
                </a:rPr>
                <a:t>Twinning project</a:t>
              </a:r>
              <a:endParaRPr lang="sl-SI" altLang="zh-CN" sz="1200" dirty="0">
                <a:latin typeface="Arial" charset="0"/>
              </a:endParaRPr>
            </a:p>
            <a:p>
              <a:pPr algn="ctr" eaLnBrk="0" hangingPunct="0"/>
              <a:r>
                <a:rPr lang="fr-FR" altLang="zh-CN" sz="1200" dirty="0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Establishment of a mechanism for implementation of MMR</a:t>
              </a:r>
              <a:endParaRPr lang="fr-FR" altLang="zh-CN" sz="1200" dirty="0">
                <a:latin typeface="Arial" charset="0"/>
              </a:endParaRPr>
            </a:p>
          </p:txBody>
        </p:sp>
        <p:pic>
          <p:nvPicPr>
            <p:cNvPr id="10" name="Picture 7" descr="EU-logo.bmp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9553" y="0"/>
              <a:ext cx="1062383" cy="1164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1"/>
            <p:cNvSpPr txBox="1"/>
            <p:nvPr/>
          </p:nvSpPr>
          <p:spPr>
            <a:xfrm>
              <a:off x="221903" y="620688"/>
              <a:ext cx="19018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err="1" smtClean="0"/>
                <a:t>Пројекат</a:t>
              </a:r>
              <a:r>
                <a:rPr lang="en-US" sz="800" dirty="0" smtClean="0"/>
                <a:t> </a:t>
              </a:r>
              <a:r>
                <a:rPr lang="en-US" sz="800" dirty="0" err="1" smtClean="0"/>
                <a:t>суфинансира</a:t>
              </a:r>
              <a:endParaRPr lang="en-US" sz="800" dirty="0" smtClean="0"/>
            </a:p>
            <a:p>
              <a:pPr algn="ctr"/>
              <a:r>
                <a:rPr lang="en-US" sz="800" dirty="0" err="1" smtClean="0"/>
                <a:t>Република</a:t>
              </a:r>
              <a:r>
                <a:rPr lang="en-US" sz="800" dirty="0" smtClean="0"/>
                <a:t> </a:t>
              </a:r>
              <a:r>
                <a:rPr lang="en-US" sz="800" dirty="0" err="1" smtClean="0"/>
                <a:t>Србија</a:t>
              </a:r>
              <a:endParaRPr lang="en-US" sz="800" dirty="0" smtClean="0"/>
            </a:p>
            <a:p>
              <a:pPr algn="ctr"/>
              <a:r>
                <a:rPr lang="en-US" sz="800" dirty="0" smtClean="0"/>
                <a:t>This project is co-financed </a:t>
              </a:r>
            </a:p>
            <a:p>
              <a:pPr algn="ctr"/>
              <a:r>
                <a:rPr lang="en-US" sz="800" dirty="0" smtClean="0"/>
                <a:t>by the Republic of Serbia</a:t>
              </a:r>
              <a:endParaRPr lang="en-US" sz="800" dirty="0"/>
            </a:p>
          </p:txBody>
        </p:sp>
        <p:pic>
          <p:nvPicPr>
            <p:cNvPr id="12" name="Picture 31" descr="D:\Jumelage\MMR Serbia Twinning\Visibility\Logotipi\RS Flag.gif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853" y="44624"/>
              <a:ext cx="1050479" cy="612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</p:pic>
      </p:grpSp>
      <p:grpSp>
        <p:nvGrpSpPr>
          <p:cNvPr id="13" name="Skupina 12"/>
          <p:cNvGrpSpPr/>
          <p:nvPr userDrawn="1"/>
        </p:nvGrpSpPr>
        <p:grpSpPr>
          <a:xfrm>
            <a:off x="4572000" y="5546725"/>
            <a:ext cx="4572000" cy="1168400"/>
            <a:chOff x="4572000" y="5546725"/>
            <a:chExt cx="4572000" cy="1168400"/>
          </a:xfrm>
        </p:grpSpPr>
        <p:pic>
          <p:nvPicPr>
            <p:cNvPr id="14" name="Picture 5" descr="H:\15_twinning_SERBIA\15_planning\kick-off\Logos\citepa_hd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8088" y="5656263"/>
              <a:ext cx="1058862" cy="1058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7" descr="H:\15_twinning_SERBIA\15_planning\kick-off\Logos\medde_mai_2012-2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1900" y="5729288"/>
              <a:ext cx="712788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8" descr="H:\15_twinning_SERBIA\15_planning\kick-off\Logos\LOGO-EF-cmjn-sans-baseline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1300" y="5729288"/>
              <a:ext cx="946150" cy="917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7"/>
            <p:cNvCxnSpPr/>
            <p:nvPr/>
          </p:nvCxnSpPr>
          <p:spPr>
            <a:xfrm>
              <a:off x="4572000" y="5546725"/>
              <a:ext cx="457200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08730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199" y="195635"/>
            <a:ext cx="6952591" cy="1025189"/>
          </a:xfrm>
          <a:solidFill>
            <a:srgbClr val="3FA3C1"/>
          </a:solidFill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67544" y="1340768"/>
            <a:ext cx="8291265" cy="4248471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sl-SI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791" y="116632"/>
            <a:ext cx="1338673" cy="118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Skupina 7"/>
          <p:cNvGrpSpPr/>
          <p:nvPr userDrawn="1"/>
        </p:nvGrpSpPr>
        <p:grpSpPr>
          <a:xfrm>
            <a:off x="179512" y="5805264"/>
            <a:ext cx="8811029" cy="996531"/>
            <a:chOff x="152400" y="5733982"/>
            <a:chExt cx="8811029" cy="996531"/>
          </a:xfrm>
        </p:grpSpPr>
        <p:grpSp>
          <p:nvGrpSpPr>
            <p:cNvPr id="9" name="Skupina 8"/>
            <p:cNvGrpSpPr/>
            <p:nvPr/>
          </p:nvGrpSpPr>
          <p:grpSpPr>
            <a:xfrm>
              <a:off x="2732267" y="5733982"/>
              <a:ext cx="3777002" cy="996531"/>
              <a:chOff x="2732267" y="5733982"/>
              <a:chExt cx="3777002" cy="996531"/>
            </a:xfrm>
          </p:grpSpPr>
          <p:grpSp>
            <p:nvGrpSpPr>
              <p:cNvPr id="16" name="Group 21"/>
              <p:cNvGrpSpPr>
                <a:grpSpLocks/>
              </p:cNvGrpSpPr>
              <p:nvPr/>
            </p:nvGrpSpPr>
            <p:grpSpPr bwMode="auto">
              <a:xfrm>
                <a:off x="2732267" y="5762669"/>
                <a:ext cx="1456047" cy="967844"/>
                <a:chOff x="2641362" y="5466098"/>
                <a:chExt cx="1358857" cy="967857"/>
              </a:xfrm>
            </p:grpSpPr>
            <p:pic>
              <p:nvPicPr>
                <p:cNvPr id="19" name="Picture 8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1935" y="5466098"/>
                  <a:ext cx="357714" cy="5365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" name="Rectangle 6"/>
                <p:cNvSpPr>
                  <a:spLocks noChangeArrowheads="1"/>
                </p:cNvSpPr>
                <p:nvPr/>
              </p:nvSpPr>
              <p:spPr bwMode="auto">
                <a:xfrm>
                  <a:off x="2641362" y="5972290"/>
                  <a:ext cx="135885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/>
                  <a:r>
                    <a:rPr lang="sl-SI" altLang="zh-CN" sz="1000" dirty="0">
                      <a:ea typeface="Times New Roman" pitchFamily="18" charset="0"/>
                    </a:rPr>
                    <a:t>Republic of Serbia</a:t>
                  </a:r>
                  <a:endParaRPr lang="sl-SI" altLang="zh-CN" sz="600" dirty="0"/>
                </a:p>
                <a:p>
                  <a:pPr algn="ctr" eaLnBrk="0" hangingPunct="0"/>
                  <a:r>
                    <a:rPr lang="sl-SI" altLang="zh-CN" sz="700" dirty="0">
                      <a:ea typeface="Times New Roman" pitchFamily="18" charset="0"/>
                    </a:rPr>
                    <a:t>Ministry of Agriculture </a:t>
                  </a:r>
                </a:p>
                <a:p>
                  <a:pPr algn="ctr" eaLnBrk="0" hangingPunct="0"/>
                  <a:r>
                    <a:rPr lang="sl-SI" altLang="zh-CN" sz="700" dirty="0">
                      <a:ea typeface="Times New Roman" pitchFamily="18" charset="0"/>
                    </a:rPr>
                    <a:t>and Environmental Protection</a:t>
                  </a:r>
                  <a:endParaRPr lang="sl-SI" altLang="zh-CN" dirty="0"/>
                </a:p>
              </p:txBody>
            </p:sp>
          </p:grpSp>
          <p:pic>
            <p:nvPicPr>
              <p:cNvPr id="17" name="Picture 5" descr="H:\15_twinning_SERBIA\15_planning\kick-off\Logos\citepa_hd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6399" y="5733982"/>
                <a:ext cx="1022870" cy="954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17" descr="medde_mai_2012-2.pn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419599" y="5733982"/>
                <a:ext cx="726385" cy="954580"/>
              </a:xfrm>
              <a:prstGeom prst="rect">
                <a:avLst/>
              </a:prstGeom>
            </p:spPr>
          </p:pic>
        </p:grpSp>
        <p:grpSp>
          <p:nvGrpSpPr>
            <p:cNvPr id="10" name="Skupina 9"/>
            <p:cNvGrpSpPr/>
            <p:nvPr/>
          </p:nvGrpSpPr>
          <p:grpSpPr>
            <a:xfrm>
              <a:off x="152400" y="5733982"/>
              <a:ext cx="1901825" cy="914618"/>
              <a:chOff x="152400" y="5733982"/>
              <a:chExt cx="1901825" cy="914618"/>
            </a:xfrm>
          </p:grpSpPr>
          <p:sp>
            <p:nvSpPr>
              <p:cNvPr id="14" name="TextBox 19"/>
              <p:cNvSpPr txBox="1"/>
              <p:nvPr/>
            </p:nvSpPr>
            <p:spPr>
              <a:xfrm>
                <a:off x="152400" y="6310046"/>
                <a:ext cx="19018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dirty="0" smtClean="0"/>
                  <a:t>This project is co-financed </a:t>
                </a:r>
              </a:p>
              <a:p>
                <a:pPr algn="ctr"/>
                <a:r>
                  <a:rPr lang="en-US" sz="800" dirty="0" smtClean="0"/>
                  <a:t>by the Republic of Serbia</a:t>
                </a:r>
                <a:endParaRPr lang="en-US" sz="800" dirty="0"/>
              </a:p>
            </p:txBody>
          </p:sp>
          <p:pic>
            <p:nvPicPr>
              <p:cNvPr id="15" name="Picture 20" descr="D:\Jumelage\MMR Serbia Twinning\Visibility\Logotipi\RS Flag.gif"/>
              <p:cNvPicPr/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237" y="5733982"/>
                <a:ext cx="882147" cy="575406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</p:grpSp>
        <p:grpSp>
          <p:nvGrpSpPr>
            <p:cNvPr id="11" name="Skupina 10"/>
            <p:cNvGrpSpPr/>
            <p:nvPr/>
          </p:nvGrpSpPr>
          <p:grpSpPr>
            <a:xfrm>
              <a:off x="7061604" y="5733982"/>
              <a:ext cx="1901825" cy="914618"/>
              <a:chOff x="7061604" y="5733982"/>
              <a:chExt cx="1901825" cy="914618"/>
            </a:xfrm>
          </p:grpSpPr>
          <p:pic>
            <p:nvPicPr>
              <p:cNvPr id="12" name="Picture 15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43800" y="5733982"/>
                <a:ext cx="943336" cy="5906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9"/>
              <p:cNvSpPr txBox="1"/>
              <p:nvPr/>
            </p:nvSpPr>
            <p:spPr>
              <a:xfrm>
                <a:off x="7061604" y="6310046"/>
                <a:ext cx="19018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dirty="0" smtClean="0"/>
                  <a:t>This project is </a:t>
                </a:r>
                <a:r>
                  <a:rPr lang="sl-SI" sz="800" dirty="0" err="1" smtClean="0"/>
                  <a:t>funded</a:t>
                </a:r>
                <a:r>
                  <a:rPr lang="sl-SI" sz="800" dirty="0" smtClean="0"/>
                  <a:t> </a:t>
                </a:r>
              </a:p>
              <a:p>
                <a:pPr algn="ctr"/>
                <a:r>
                  <a:rPr lang="en-US" sz="800" dirty="0" smtClean="0"/>
                  <a:t>by the </a:t>
                </a:r>
                <a:r>
                  <a:rPr lang="sl-SI" sz="800" dirty="0" err="1" smtClean="0"/>
                  <a:t>European</a:t>
                </a:r>
                <a:r>
                  <a:rPr lang="sl-SI" sz="800" dirty="0" smtClean="0"/>
                  <a:t> Union</a:t>
                </a:r>
                <a:endParaRPr lang="en-US" sz="800" dirty="0"/>
              </a:p>
            </p:txBody>
          </p:sp>
        </p:grpSp>
      </p:grpSp>
      <p:cxnSp>
        <p:nvCxnSpPr>
          <p:cNvPr id="21" name="Raven povezovalnik 20"/>
          <p:cNvCxnSpPr/>
          <p:nvPr userDrawn="1"/>
        </p:nvCxnSpPr>
        <p:spPr>
          <a:xfrm>
            <a:off x="0" y="5661248"/>
            <a:ext cx="9144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89731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7.9.2015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1612376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7.9.2015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2194445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7.9.2015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4127869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7.9.2015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838782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7.9.2015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3205668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7.9.2015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3930921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7.9.2015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1965226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7.9.2015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41160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EC2B-2E89-41F1-829A-61D390D23CEE}" type="datetimeFigureOut">
              <a:rPr lang="sl-SI" smtClean="0"/>
              <a:pPr/>
              <a:t>7.9.2015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111063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1EC2B-2E89-41F1-829A-61D390D23CEE}" type="datetimeFigureOut">
              <a:rPr lang="sl-SI" smtClean="0"/>
              <a:pPr/>
              <a:t>7.9.2015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748AD-131A-4E2F-B05F-58D9B653B01B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32962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>
              <a:buFont typeface="Arial" charset="0"/>
              <a:buNone/>
            </a:pPr>
            <a:r>
              <a:rPr lang="en-GB" b="1" dirty="0" smtClean="0"/>
              <a:t>Workshop </a:t>
            </a:r>
            <a:br>
              <a:rPr lang="en-GB" b="1" dirty="0" smtClean="0"/>
            </a:br>
            <a:r>
              <a:rPr lang="en-GB" b="1" dirty="0" smtClean="0"/>
              <a:t>8</a:t>
            </a:r>
            <a:r>
              <a:rPr lang="en-GB" b="1" baseline="30000" dirty="0" smtClean="0"/>
              <a:t>th </a:t>
            </a:r>
            <a:r>
              <a:rPr lang="en-GB" b="1" dirty="0" smtClean="0"/>
              <a:t>September 2015</a:t>
            </a:r>
            <a:endParaRPr lang="fr-FR" dirty="0" smtClean="0"/>
          </a:p>
          <a:p>
            <a:pPr algn="ctr">
              <a:buFont typeface="Arial" charset="0"/>
              <a:buNone/>
            </a:pPr>
            <a:r>
              <a:rPr lang="en-GB" b="1" dirty="0" smtClean="0"/>
              <a:t>Presentation of the</a:t>
            </a:r>
            <a:br>
              <a:rPr lang="en-GB" b="1" dirty="0" smtClean="0"/>
            </a:br>
            <a:r>
              <a:rPr lang="en-GB" b="1" dirty="0" smtClean="0"/>
              <a:t> Cost-Benefit Analysis </a:t>
            </a:r>
            <a:endParaRPr lang="fr-FR" dirty="0" smtClean="0"/>
          </a:p>
        </p:txBody>
      </p:sp>
    </p:spTree>
    <p:extLst>
      <p:ext uri="{BB962C8B-B14F-4D97-AF65-F5344CB8AC3E}">
        <p14:creationId xmlns="" xmlns:p14="http://schemas.microsoft.com/office/powerpoint/2010/main" val="3050347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 </a:t>
            </a:r>
            <a:endParaRPr lang="sl-SI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3337" y="1988840"/>
            <a:ext cx="8642350" cy="3600400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 smtClean="0"/>
              <a:t>Objective</a:t>
            </a:r>
            <a:r>
              <a:rPr lang="en-US" sz="2000" b="1" dirty="0" smtClean="0"/>
              <a:t> 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en-US" sz="2000" dirty="0" smtClean="0">
                <a:latin typeface="Arial" charset="0"/>
                <a:cs typeface="Arial" charset="0"/>
              </a:rPr>
              <a:t>estimation of the costs for the implementation of MMR/ESD in Serbia and its benefits, i.e. analysis according to the different MMR requirements as defined in SWOT analysis (“Opportunities” </a:t>
            </a:r>
            <a:r>
              <a:rPr lang="en-US" sz="2000" dirty="0" smtClean="0">
                <a:latin typeface="Arial" charset="0"/>
                <a:cs typeface="Arial" charset="0"/>
              </a:rPr>
              <a:t>O1 </a:t>
            </a:r>
            <a:r>
              <a:rPr lang="en-US" sz="2000" dirty="0" smtClean="0">
                <a:latin typeface="Arial" charset="0"/>
                <a:cs typeface="Arial" charset="0"/>
              </a:rPr>
              <a:t>-&gt; O10). 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/>
              <a:t>Two types of costs considered </a:t>
            </a:r>
            <a:r>
              <a:rPr lang="en-US" sz="2000" b="1" dirty="0" smtClean="0"/>
              <a:t>:</a:t>
            </a:r>
            <a:endParaRPr lang="sl-SI" sz="2000" b="1" dirty="0" smtClean="0"/>
          </a:p>
          <a:p>
            <a:pPr>
              <a:spcBef>
                <a:spcPts val="1200"/>
              </a:spcBef>
              <a:buNone/>
            </a:pPr>
            <a:endParaRPr lang="en-US" sz="2000" b="1" dirty="0" smtClean="0"/>
          </a:p>
          <a:p>
            <a:pPr lvl="1">
              <a:spcBef>
                <a:spcPts val="600"/>
              </a:spcBef>
            </a:pPr>
            <a:r>
              <a:rPr lang="en-US" sz="2000" u="sng" dirty="0" smtClean="0">
                <a:latin typeface="Arial" charset="0"/>
                <a:cs typeface="Arial" charset="0"/>
              </a:rPr>
              <a:t>Start-up </a:t>
            </a:r>
            <a:r>
              <a:rPr lang="en-US" sz="2000" u="sng" dirty="0" smtClean="0">
                <a:latin typeface="Arial" charset="0"/>
                <a:cs typeface="Arial" charset="0"/>
              </a:rPr>
              <a:t>costs</a:t>
            </a:r>
            <a:r>
              <a:rPr lang="en-US" sz="2000" dirty="0" smtClean="0">
                <a:latin typeface="Arial" charset="0"/>
                <a:cs typeface="Arial" charset="0"/>
              </a:rPr>
              <a:t> to </a:t>
            </a:r>
            <a:r>
              <a:rPr lang="en-US" sz="2000" dirty="0" smtClean="0">
                <a:latin typeface="Arial" charset="0"/>
                <a:cs typeface="Arial" charset="0"/>
              </a:rPr>
              <a:t>set</a:t>
            </a:r>
            <a:r>
              <a:rPr lang="sl-SI" sz="2000" dirty="0" smtClean="0">
                <a:latin typeface="Arial" charset="0"/>
                <a:cs typeface="Arial" charset="0"/>
              </a:rPr>
              <a:t>/establish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 smtClean="0">
                <a:latin typeface="Arial" charset="0"/>
                <a:cs typeface="Arial" charset="0"/>
              </a:rPr>
              <a:t>a new system in place, e.g. new “</a:t>
            </a:r>
            <a:r>
              <a:rPr lang="en-US" sz="2000" dirty="0" smtClean="0">
                <a:latin typeface="Arial" charset="0"/>
                <a:cs typeface="Arial" charset="0"/>
              </a:rPr>
              <a:t>products</a:t>
            </a:r>
            <a:r>
              <a:rPr lang="sl-SI" sz="2000" dirty="0" smtClean="0">
                <a:latin typeface="Arial" charset="0"/>
                <a:cs typeface="Arial" charset="0"/>
              </a:rPr>
              <a:t>”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 smtClean="0">
                <a:latin typeface="Arial" charset="0"/>
                <a:cs typeface="Arial" charset="0"/>
              </a:rPr>
              <a:t>such as reports, indicators, and information systems to develop… </a:t>
            </a:r>
            <a:endParaRPr lang="sl-SI" sz="2000" dirty="0" smtClean="0">
              <a:latin typeface="Arial" charset="0"/>
              <a:cs typeface="Arial" charset="0"/>
            </a:endParaRPr>
          </a:p>
          <a:p>
            <a:pPr lvl="1">
              <a:spcBef>
                <a:spcPts val="600"/>
              </a:spcBef>
              <a:buNone/>
            </a:pPr>
            <a:r>
              <a:rPr lang="sl-SI" sz="2000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	</a:t>
            </a:r>
            <a:r>
              <a:rPr lang="en-US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(</a:t>
            </a:r>
            <a:r>
              <a:rPr lang="sl-SI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expressed in</a:t>
            </a:r>
            <a:r>
              <a:rPr lang="en-US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sl-SI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working </a:t>
            </a:r>
            <a:r>
              <a:rPr lang="en-US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days</a:t>
            </a:r>
            <a:r>
              <a:rPr lang="sl-SI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-WD</a:t>
            </a:r>
            <a:r>
              <a:rPr lang="en-US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)</a:t>
            </a:r>
            <a:endParaRPr lang="sl-SI" sz="2000" i="1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lvl="1">
              <a:spcBef>
                <a:spcPts val="600"/>
              </a:spcBef>
              <a:buNone/>
            </a:pPr>
            <a:endParaRPr lang="sl-SI" sz="2000" i="1" dirty="0" smtClean="0">
              <a:latin typeface="Arial" charset="0"/>
              <a:cs typeface="Arial" charset="0"/>
            </a:endParaRPr>
          </a:p>
          <a:p>
            <a:pPr lvl="1">
              <a:spcBef>
                <a:spcPts val="600"/>
              </a:spcBef>
            </a:pPr>
            <a:r>
              <a:rPr lang="en-GB" sz="2000" u="sng" dirty="0" err="1" smtClean="0">
                <a:latin typeface="Arial" charset="0"/>
                <a:cs typeface="Arial" charset="0"/>
              </a:rPr>
              <a:t>Ru</a:t>
            </a:r>
            <a:r>
              <a:rPr lang="sl-SI" sz="2000" u="sng" dirty="0" smtClean="0">
                <a:latin typeface="Arial" charset="0"/>
                <a:cs typeface="Arial" charset="0"/>
              </a:rPr>
              <a:t>nning</a:t>
            </a:r>
            <a:r>
              <a:rPr lang="en-GB" sz="2000" u="sng" dirty="0" smtClean="0">
                <a:latin typeface="Arial" charset="0"/>
                <a:cs typeface="Arial" charset="0"/>
              </a:rPr>
              <a:t> costs</a:t>
            </a:r>
            <a:r>
              <a:rPr lang="en-GB" sz="2000" dirty="0" smtClean="0">
                <a:latin typeface="Arial" charset="0"/>
                <a:cs typeface="Arial" charset="0"/>
              </a:rPr>
              <a:t> for maintenance and regular updates when the system is already in place on a regularly basis </a:t>
            </a:r>
            <a:endParaRPr lang="sl-SI" sz="2000" dirty="0" smtClean="0">
              <a:latin typeface="Arial" charset="0"/>
              <a:cs typeface="Arial" charset="0"/>
            </a:endParaRPr>
          </a:p>
          <a:p>
            <a:pPr lvl="1">
              <a:spcBef>
                <a:spcPts val="600"/>
              </a:spcBef>
              <a:buNone/>
            </a:pPr>
            <a:r>
              <a:rPr lang="sl-SI" sz="2000" dirty="0" smtClean="0">
                <a:latin typeface="Arial" charset="0"/>
                <a:cs typeface="Arial" charset="0"/>
              </a:rPr>
              <a:t>	</a:t>
            </a:r>
            <a:r>
              <a:rPr lang="en-GB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(</a:t>
            </a:r>
            <a:r>
              <a:rPr lang="sl-SI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expressed in</a:t>
            </a:r>
            <a:r>
              <a:rPr lang="en-GB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F</a:t>
            </a:r>
            <a:r>
              <a:rPr lang="sl-SI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ull </a:t>
            </a:r>
            <a:r>
              <a:rPr lang="en-GB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T</a:t>
            </a:r>
            <a:r>
              <a:rPr lang="sl-SI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ime </a:t>
            </a:r>
            <a:r>
              <a:rPr lang="en-GB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E</a:t>
            </a:r>
            <a:r>
              <a:rPr lang="sl-SI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quivalent</a:t>
            </a:r>
            <a:r>
              <a:rPr lang="en-GB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–</a:t>
            </a:r>
            <a:r>
              <a:rPr lang="sl-SI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1xFTE=</a:t>
            </a:r>
            <a:r>
              <a:rPr lang="en-GB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en-GB" sz="2000" i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225 WD)</a:t>
            </a:r>
          </a:p>
          <a:p>
            <a:pPr lvl="1">
              <a:spcBef>
                <a:spcPts val="600"/>
              </a:spcBef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z="2000" dirty="0" smtClean="0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88032" y="1383159"/>
            <a:ext cx="54360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400" b="1" u="sng" dirty="0" smtClean="0"/>
              <a:t>Conceptual approach </a:t>
            </a:r>
            <a:r>
              <a:rPr lang="en-GB" sz="2400" b="1" u="sng" dirty="0"/>
              <a:t>for the CBA</a:t>
            </a:r>
            <a:endParaRPr lang="fr-FR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sl-SI" dirty="0"/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468313" y="1310853"/>
            <a:ext cx="53117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 u="sng" dirty="0"/>
              <a:t>Opportunities / MMR requirements</a:t>
            </a:r>
            <a:endParaRPr lang="fr-FR" sz="2400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179388" y="1844675"/>
            <a:ext cx="8786812" cy="4464050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n-GB" sz="1800" dirty="0" smtClean="0"/>
              <a:t>O.1 - Reporting on the National Low-carbon Strategy</a:t>
            </a:r>
            <a:endParaRPr lang="fr-FR" sz="1800" dirty="0" smtClean="0"/>
          </a:p>
          <a:p>
            <a:pPr marL="450850" indent="-450850">
              <a:buFont typeface="Arial" charset="0"/>
              <a:buNone/>
            </a:pPr>
            <a:r>
              <a:rPr lang="en-GB" sz="1800" dirty="0" smtClean="0"/>
              <a:t>O.2 - Annual UNFCCC / KP MRV National GHG inventories  within a National Inventory System</a:t>
            </a:r>
            <a:endParaRPr lang="fr-FR" sz="1800" dirty="0" smtClean="0"/>
          </a:p>
          <a:p>
            <a:pPr>
              <a:buFont typeface="Arial" charset="0"/>
              <a:buNone/>
            </a:pPr>
            <a:r>
              <a:rPr lang="en-GB" sz="1800" dirty="0" smtClean="0"/>
              <a:t>O.3 - Reporting a proxy GHG inventories of year X-1</a:t>
            </a:r>
            <a:endParaRPr lang="fr-FR" sz="1800" dirty="0" smtClean="0"/>
          </a:p>
          <a:p>
            <a:pPr>
              <a:buFont typeface="Arial" charset="0"/>
              <a:buNone/>
            </a:pPr>
            <a:r>
              <a:rPr lang="en-GB" sz="1800" dirty="0" smtClean="0"/>
              <a:t>O.4 - Reporting on EU LULUCF Decision (No 529/2013/EU)</a:t>
            </a:r>
            <a:endParaRPr lang="fr-FR" sz="1800" dirty="0" smtClean="0"/>
          </a:p>
          <a:p>
            <a:pPr>
              <a:buFont typeface="Arial" charset="0"/>
              <a:buNone/>
            </a:pPr>
            <a:r>
              <a:rPr lang="en-GB" sz="1800" dirty="0" smtClean="0"/>
              <a:t>O.5 - Reporting on policies and measures</a:t>
            </a:r>
            <a:endParaRPr lang="fr-FR" sz="1800" dirty="0" smtClean="0"/>
          </a:p>
          <a:p>
            <a:pPr>
              <a:buFont typeface="Arial" charset="0"/>
              <a:buNone/>
            </a:pPr>
            <a:r>
              <a:rPr lang="en-GB" sz="1800" dirty="0" smtClean="0"/>
              <a:t>O.6 - Reporting on GHG projections</a:t>
            </a:r>
            <a:endParaRPr lang="fr-FR" sz="1800" dirty="0" smtClean="0"/>
          </a:p>
          <a:p>
            <a:pPr>
              <a:buFont typeface="Arial" charset="0"/>
              <a:buNone/>
            </a:pPr>
            <a:r>
              <a:rPr lang="en-GB" sz="1800" dirty="0" smtClean="0"/>
              <a:t>O.7 - Reporting on National adaptation actions</a:t>
            </a:r>
            <a:endParaRPr lang="fr-FR" sz="1800" dirty="0" smtClean="0"/>
          </a:p>
          <a:p>
            <a:pPr>
              <a:buFont typeface="Arial" charset="0"/>
              <a:buNone/>
            </a:pPr>
            <a:r>
              <a:rPr lang="en-GB" sz="1800" dirty="0" smtClean="0"/>
              <a:t>O.8 - Reporting on support provided to developing countries</a:t>
            </a:r>
            <a:endParaRPr lang="fr-FR" sz="1800" dirty="0" smtClean="0"/>
          </a:p>
          <a:p>
            <a:pPr>
              <a:buFont typeface="Arial" charset="0"/>
              <a:buNone/>
            </a:pPr>
            <a:r>
              <a:rPr lang="en-GB" sz="1800" dirty="0" smtClean="0"/>
              <a:t>O.9 - Reporting on the use of auctioning </a:t>
            </a:r>
            <a:r>
              <a:rPr lang="en-GB" sz="1800" dirty="0" smtClean="0"/>
              <a:t>revenue</a:t>
            </a:r>
            <a:r>
              <a:rPr lang="sl-SI" sz="1800" dirty="0" smtClean="0"/>
              <a:t>s</a:t>
            </a:r>
            <a:r>
              <a:rPr lang="en-GB" sz="1800" dirty="0" smtClean="0"/>
              <a:t> </a:t>
            </a:r>
            <a:r>
              <a:rPr lang="en-GB" sz="1800" dirty="0" smtClean="0"/>
              <a:t>and project credits</a:t>
            </a:r>
            <a:endParaRPr lang="fr-FR" sz="1800" dirty="0" smtClean="0"/>
          </a:p>
          <a:p>
            <a:pPr>
              <a:buFont typeface="Arial" charset="0"/>
              <a:buNone/>
            </a:pPr>
            <a:r>
              <a:rPr lang="en-GB" sz="1800" dirty="0" smtClean="0"/>
              <a:t>O.10 – Preparation of Biennial reports and National communications</a:t>
            </a:r>
            <a:endParaRPr lang="fr-FR" sz="1800" dirty="0" smtClean="0"/>
          </a:p>
          <a:p>
            <a:pPr>
              <a:buFont typeface="Arial" charset="0"/>
              <a:buNone/>
            </a:pPr>
            <a:endParaRPr lang="en-US" sz="18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sl-SI" dirty="0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323850" y="1268413"/>
            <a:ext cx="8820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dirty="0"/>
              <a:t>O.1 - Reporting on the National Low-carbon Strategy</a:t>
            </a:r>
            <a:endParaRPr lang="fr-FR" sz="24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44016" y="2060848"/>
          <a:ext cx="8820472" cy="2667000"/>
        </p:xfrm>
        <a:graphic>
          <a:graphicData uri="http://schemas.openxmlformats.org/drawingml/2006/table">
            <a:tbl>
              <a:tblPr/>
              <a:tblGrid>
                <a:gridCol w="1866780"/>
                <a:gridCol w="2625955"/>
                <a:gridCol w="2546967"/>
                <a:gridCol w="1780770"/>
              </a:tblGrid>
              <a:tr h="48495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MMR Requirement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509" marR="655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Sub-tasks / Reporting frequency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509" marR="655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Work load to fulfill the requirement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509" marR="655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rebuchet MS"/>
                          <a:ea typeface="Times New Roman"/>
                          <a:cs typeface="Times New Roman"/>
                        </a:rPr>
                        <a:t>Current Serbian situation</a:t>
                      </a:r>
                      <a:endParaRPr lang="fr-F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509" marR="655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89131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rebuchet MS"/>
                          <a:ea typeface="Times New Roman"/>
                          <a:cs typeface="Times New Roman"/>
                        </a:rPr>
                        <a:t>Low-carbon development strategies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rebuchet MS"/>
                          <a:ea typeface="Times New Roman"/>
                          <a:cs typeface="Times New Roman"/>
                        </a:rPr>
                        <a:t>[ Article 4 of MMR]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MS report to the EC </a:t>
                      </a:r>
                      <a:r>
                        <a:rPr lang="en-US" sz="1600" dirty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by </a:t>
                      </a:r>
                      <a:r>
                        <a:rPr lang="en-US" sz="1600" dirty="0" smtClean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9th </a:t>
                      </a:r>
                      <a:r>
                        <a:rPr lang="en-US" sz="1600" dirty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January 2015</a:t>
                      </a: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 smtClean="0">
                          <a:latin typeface="Trebuchet MS"/>
                          <a:ea typeface="Times New Roman"/>
                          <a:cs typeface="Times New Roman"/>
                        </a:rPr>
                        <a:t>Running costs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Considered in the chapter on P&amp;M O5 (</a:t>
                      </a:r>
                      <a:r>
                        <a:rPr lang="en-US" sz="16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included elsewhere</a:t>
                      </a: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)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latin typeface="Trebuchet MS"/>
                          <a:ea typeface="Times New Roman"/>
                          <a:cs typeface="Times New Roman"/>
                        </a:rPr>
                        <a:t>Start-up costs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115 days (0.5 FTE)</a:t>
                      </a: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 to be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confirmed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in relation with </a:t>
                      </a:r>
                      <a:r>
                        <a:rPr lang="en-US" sz="1600" dirty="0" smtClean="0">
                          <a:latin typeface="Trebuchet MS"/>
                          <a:ea typeface="Times New Roman"/>
                          <a:cs typeface="Times New Roman"/>
                        </a:rPr>
                        <a:t> the</a:t>
                      </a:r>
                      <a:r>
                        <a:rPr lang="en-US" sz="1600" baseline="0" dirty="0" smtClean="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 smtClean="0">
                          <a:latin typeface="Trebuchet MS"/>
                          <a:ea typeface="Times New Roman"/>
                          <a:cs typeface="Times New Roman"/>
                        </a:rPr>
                        <a:t>IPA </a:t>
                      </a: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2014 </a:t>
                      </a:r>
                      <a:r>
                        <a:rPr lang="en-US" sz="1600" dirty="0" smtClean="0">
                          <a:latin typeface="Trebuchet MS"/>
                          <a:ea typeface="Times New Roman"/>
                          <a:cs typeface="Times New Roman"/>
                        </a:rPr>
                        <a:t>project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The first LCS should be funded under 2012 IPA </a:t>
                      </a:r>
                      <a:r>
                        <a:rPr lang="en-US" sz="1600" dirty="0" smtClean="0">
                          <a:latin typeface="Trebuchet MS"/>
                          <a:ea typeface="Times New Roman"/>
                          <a:cs typeface="Times New Roman"/>
                        </a:rPr>
                        <a:t>funds</a:t>
                      </a:r>
                      <a:r>
                        <a:rPr lang="sl-SI" sz="1600" dirty="0" smtClean="0">
                          <a:latin typeface="Trebuchet MS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sl-SI" sz="1600" baseline="0" dirty="0" smtClean="0">
                          <a:latin typeface="Trebuchet MS"/>
                          <a:ea typeface="Times New Roman"/>
                          <a:cs typeface="Times New Roman"/>
                        </a:rPr>
                        <a:t> however the project is now in the IPA 2014 pipeline.</a:t>
                      </a:r>
                      <a:r>
                        <a:rPr lang="en-US" sz="1600" dirty="0" smtClean="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509" marR="655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sl-SI" dirty="0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323850" y="1268760"/>
            <a:ext cx="88201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GB" sz="2400" dirty="0"/>
              <a:t>O.2 - Annual UNFCCC / KP MRV National GHG inventories</a:t>
            </a:r>
            <a:endParaRPr lang="fr-FR" sz="24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0825" y="1679639"/>
            <a:ext cx="8642350" cy="410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zh-CN" sz="1600" b="1" dirty="0">
                <a:cs typeface="Times New Roman" pitchFamily="18" charset="0"/>
              </a:rPr>
              <a:t>Different tasks / issues to be taken into account: </a:t>
            </a:r>
          </a:p>
          <a:p>
            <a:pPr algn="just" eaLnBrk="0" hangingPunct="0">
              <a:spcBef>
                <a:spcPts val="600"/>
              </a:spcBef>
            </a:pPr>
            <a:r>
              <a:rPr lang="en-US" altLang="zh-CN" sz="1600" dirty="0">
                <a:cs typeface="Times New Roman" pitchFamily="18" charset="0"/>
              </a:rPr>
              <a:t>-Implementation of 2006 IPPC Guidelines (GL);</a:t>
            </a:r>
            <a:endParaRPr lang="fr-FR" altLang="zh-CN" sz="1600" dirty="0"/>
          </a:p>
          <a:p>
            <a:pPr algn="just" eaLnBrk="0" hangingPunct="0"/>
            <a:r>
              <a:rPr lang="en-US" altLang="zh-CN" sz="1600" dirty="0">
                <a:cs typeface="Times New Roman" pitchFamily="18" charset="0"/>
              </a:rPr>
              <a:t>-Use of new Global Warming Potential (GWP);</a:t>
            </a:r>
            <a:endParaRPr lang="fr-FR" altLang="zh-CN" sz="1600" dirty="0"/>
          </a:p>
          <a:p>
            <a:pPr algn="just" eaLnBrk="0" hangingPunct="0"/>
            <a:r>
              <a:rPr lang="en-US" altLang="zh-CN" sz="1600" dirty="0">
                <a:cs typeface="Times New Roman" pitchFamily="18" charset="0"/>
              </a:rPr>
              <a:t>-Use of revised CRF Reporter Web tool</a:t>
            </a:r>
            <a:r>
              <a:rPr lang="en-US" altLang="zh-CN" sz="1600" dirty="0" smtClean="0">
                <a:cs typeface="Times New Roman" pitchFamily="18" charset="0"/>
              </a:rPr>
              <a:t>;</a:t>
            </a:r>
            <a:endParaRPr lang="sl-SI" altLang="zh-CN" sz="1600" dirty="0" smtClean="0">
              <a:cs typeface="Times New Roman" pitchFamily="18" charset="0"/>
            </a:endParaRPr>
          </a:p>
          <a:p>
            <a:pPr algn="just" eaLnBrk="0" hangingPunct="0"/>
            <a:r>
              <a:rPr lang="en-US" altLang="zh-CN" sz="1600" dirty="0" smtClean="0">
                <a:cs typeface="Times New Roman" pitchFamily="18" charset="0"/>
              </a:rPr>
              <a:t>-</a:t>
            </a:r>
            <a:r>
              <a:rPr lang="en-US" altLang="zh-CN" sz="1600" dirty="0">
                <a:cs typeface="Times New Roman" pitchFamily="18" charset="0"/>
              </a:rPr>
              <a:t>Report the </a:t>
            </a:r>
            <a:r>
              <a:rPr lang="en-US" altLang="zh-CN" sz="1600" b="1" u="sng" dirty="0">
                <a:cs typeface="Times New Roman" pitchFamily="18" charset="0"/>
              </a:rPr>
              <a:t>National Inventory Report (NIR) </a:t>
            </a:r>
            <a:r>
              <a:rPr lang="en-US" altLang="zh-CN" sz="1600" dirty="0">
                <a:cs typeface="Times New Roman" pitchFamily="18" charset="0"/>
              </a:rPr>
              <a:t>and its Annexes</a:t>
            </a:r>
            <a:endParaRPr lang="fr-FR" altLang="zh-CN" sz="1600" dirty="0"/>
          </a:p>
          <a:p>
            <a:pPr algn="just" eaLnBrk="0" hangingPunct="0"/>
            <a:r>
              <a:rPr lang="en-US" altLang="zh-CN" sz="1600" dirty="0">
                <a:cs typeface="Times New Roman" pitchFamily="18" charset="0"/>
              </a:rPr>
              <a:t>-Reporting on national inventory </a:t>
            </a:r>
            <a:r>
              <a:rPr lang="en-US" altLang="zh-CN" sz="1600" dirty="0" smtClean="0">
                <a:cs typeface="Times New Roman" pitchFamily="18" charset="0"/>
              </a:rPr>
              <a:t>emissions</a:t>
            </a:r>
            <a:r>
              <a:rPr lang="sl-SI" altLang="zh-CN" sz="1600" dirty="0" smtClean="0">
                <a:cs typeface="Times New Roman" pitchFamily="18" charset="0"/>
              </a:rPr>
              <a:t> </a:t>
            </a:r>
            <a:r>
              <a:rPr lang="sl-SI" altLang="zh-CN" sz="1600" u="sng" dirty="0" smtClean="0">
                <a:cs typeface="Times New Roman" pitchFamily="18" charset="0"/>
              </a:rPr>
              <a:t>(</a:t>
            </a:r>
            <a:r>
              <a:rPr lang="sl-SI" altLang="zh-CN" sz="1600" b="1" u="sng" dirty="0" smtClean="0">
                <a:cs typeface="Times New Roman" pitchFamily="18" charset="0"/>
              </a:rPr>
              <a:t>CRF Reporter)</a:t>
            </a:r>
            <a:r>
              <a:rPr lang="en-US" altLang="zh-CN" sz="1600" dirty="0" smtClean="0">
                <a:cs typeface="Times New Roman" pitchFamily="18" charset="0"/>
              </a:rPr>
              <a:t> </a:t>
            </a:r>
            <a:r>
              <a:rPr lang="en-US" altLang="zh-CN" sz="1600" dirty="0">
                <a:cs typeface="Times New Roman" pitchFamily="18" charset="0"/>
              </a:rPr>
              <a:t>and the national </a:t>
            </a:r>
            <a:r>
              <a:rPr lang="en-US" altLang="zh-CN" sz="1600" dirty="0" smtClean="0">
                <a:cs typeface="Times New Roman" pitchFamily="18" charset="0"/>
              </a:rPr>
              <a:t>system</a:t>
            </a:r>
            <a:r>
              <a:rPr lang="sl-SI" altLang="zh-CN" sz="1600" dirty="0" smtClean="0">
                <a:cs typeface="Times New Roman" pitchFamily="18" charset="0"/>
              </a:rPr>
              <a:t> </a:t>
            </a:r>
            <a:r>
              <a:rPr lang="en-US" altLang="zh-CN" sz="1600" dirty="0" smtClean="0">
                <a:cs typeface="Times New Roman" pitchFamily="18" charset="0"/>
              </a:rPr>
              <a:t>;</a:t>
            </a:r>
            <a:endParaRPr lang="fr-FR" altLang="zh-CN" sz="1600" dirty="0"/>
          </a:p>
          <a:p>
            <a:pPr algn="just" eaLnBrk="0" hangingPunct="0"/>
            <a:r>
              <a:rPr lang="en-US" altLang="zh-CN" sz="1600" dirty="0">
                <a:cs typeface="Times New Roman" pitchFamily="18" charset="0"/>
              </a:rPr>
              <a:t>-Reporting on </a:t>
            </a:r>
            <a:r>
              <a:rPr lang="en-US" altLang="zh-CN" sz="1600" u="sng" dirty="0">
                <a:cs typeface="Times New Roman" pitchFamily="18" charset="0"/>
              </a:rPr>
              <a:t>consistency </a:t>
            </a:r>
            <a:r>
              <a:rPr lang="en-US" altLang="zh-CN" sz="1600" dirty="0">
                <a:cs typeface="Times New Roman" pitchFamily="18" charset="0"/>
              </a:rPr>
              <a:t>of the reported data on air pollutants (indirect GHG); </a:t>
            </a:r>
            <a:endParaRPr lang="fr-FR" altLang="zh-CN" sz="1600" dirty="0"/>
          </a:p>
          <a:p>
            <a:pPr algn="just" eaLnBrk="0" hangingPunct="0"/>
            <a:r>
              <a:rPr lang="en-US" altLang="zh-CN" sz="1600" dirty="0">
                <a:cs typeface="Times New Roman" pitchFamily="18" charset="0"/>
              </a:rPr>
              <a:t>-Reporting on </a:t>
            </a:r>
            <a:r>
              <a:rPr lang="en-US" altLang="zh-CN" sz="1600" u="sng" dirty="0">
                <a:cs typeface="Times New Roman" pitchFamily="18" charset="0"/>
              </a:rPr>
              <a:t>recalculations</a:t>
            </a:r>
            <a:r>
              <a:rPr lang="en-US" altLang="zh-CN" sz="1600" dirty="0">
                <a:cs typeface="Times New Roman" pitchFamily="18" charset="0"/>
              </a:rPr>
              <a:t> and further </a:t>
            </a:r>
            <a:r>
              <a:rPr lang="en-US" altLang="zh-CN" sz="1600" u="sng" dirty="0">
                <a:cs typeface="Times New Roman" pitchFamily="18" charset="0"/>
              </a:rPr>
              <a:t>improvements</a:t>
            </a:r>
            <a:r>
              <a:rPr lang="en-US" altLang="zh-CN" sz="1600" dirty="0">
                <a:cs typeface="Times New Roman" pitchFamily="18" charset="0"/>
              </a:rPr>
              <a:t>;</a:t>
            </a:r>
            <a:endParaRPr lang="fr-FR" altLang="zh-CN" sz="1600" dirty="0"/>
          </a:p>
          <a:p>
            <a:pPr algn="just" eaLnBrk="0" hangingPunct="0"/>
            <a:r>
              <a:rPr lang="en-US" altLang="zh-CN" sz="1600" dirty="0">
                <a:cs typeface="Times New Roman" pitchFamily="18" charset="0"/>
              </a:rPr>
              <a:t>-Reporting on implementation of </a:t>
            </a:r>
            <a:r>
              <a:rPr lang="en-US" altLang="zh-CN" sz="1600" u="sng" dirty="0">
                <a:cs typeface="Times New Roman" pitchFamily="18" charset="0"/>
              </a:rPr>
              <a:t>recommendations </a:t>
            </a:r>
            <a:r>
              <a:rPr lang="en-US" altLang="zh-CN" sz="1600" dirty="0">
                <a:cs typeface="Times New Roman" pitchFamily="18" charset="0"/>
              </a:rPr>
              <a:t>and adjustments from UNFCCC reviews; </a:t>
            </a:r>
            <a:endParaRPr lang="fr-FR" altLang="zh-CN" sz="1600" dirty="0"/>
          </a:p>
          <a:p>
            <a:pPr algn="just" eaLnBrk="0" hangingPunct="0"/>
            <a:r>
              <a:rPr lang="en-US" altLang="zh-CN" sz="1600" dirty="0">
                <a:cs typeface="Times New Roman" pitchFamily="18" charset="0"/>
              </a:rPr>
              <a:t>-Reporting on </a:t>
            </a:r>
            <a:r>
              <a:rPr lang="en-US" altLang="zh-CN" sz="1600" u="sng" dirty="0">
                <a:cs typeface="Times New Roman" pitchFamily="18" charset="0"/>
              </a:rPr>
              <a:t>consistency </a:t>
            </a:r>
            <a:r>
              <a:rPr lang="en-US" altLang="zh-CN" sz="1600" dirty="0">
                <a:cs typeface="Times New Roman" pitchFamily="18" charset="0"/>
              </a:rPr>
              <a:t>of the inventory with ETS, and ETS data allocated by CRF sectors; </a:t>
            </a:r>
            <a:endParaRPr lang="fr-FR" altLang="zh-CN" sz="1600" dirty="0"/>
          </a:p>
          <a:p>
            <a:pPr algn="just" eaLnBrk="0" hangingPunct="0"/>
            <a:r>
              <a:rPr lang="en-US" altLang="zh-CN" sz="1600" dirty="0">
                <a:cs typeface="Times New Roman" pitchFamily="18" charset="0"/>
              </a:rPr>
              <a:t>-Reporting on </a:t>
            </a:r>
            <a:r>
              <a:rPr lang="en-US" altLang="zh-CN" sz="1600" u="sng" dirty="0">
                <a:cs typeface="Times New Roman" pitchFamily="18" charset="0"/>
              </a:rPr>
              <a:t>consistency</a:t>
            </a:r>
            <a:r>
              <a:rPr lang="en-US" altLang="zh-CN" sz="1600" dirty="0">
                <a:cs typeface="Times New Roman" pitchFamily="18" charset="0"/>
              </a:rPr>
              <a:t> with energy balance data;</a:t>
            </a:r>
          </a:p>
          <a:p>
            <a:pPr algn="just" eaLnBrk="0" hangingPunct="0"/>
            <a:r>
              <a:rPr lang="en-US" sz="1600" dirty="0"/>
              <a:t>-Reporting on </a:t>
            </a:r>
            <a:r>
              <a:rPr lang="en-US" sz="1600" u="sng" dirty="0"/>
              <a:t>uncertainty </a:t>
            </a:r>
            <a:r>
              <a:rPr lang="en-US" sz="1600" dirty="0"/>
              <a:t>and </a:t>
            </a:r>
            <a:r>
              <a:rPr lang="en-US" sz="1600" u="sng" dirty="0"/>
              <a:t>completeness</a:t>
            </a:r>
            <a:r>
              <a:rPr lang="en-US" sz="1600" dirty="0"/>
              <a:t>; </a:t>
            </a:r>
          </a:p>
          <a:p>
            <a:r>
              <a:rPr lang="en-US" sz="1600" dirty="0"/>
              <a:t>-Information on </a:t>
            </a:r>
            <a:r>
              <a:rPr lang="en-US" sz="1600" u="sng" dirty="0"/>
              <a:t>indicators</a:t>
            </a:r>
            <a:r>
              <a:rPr lang="en-US" sz="1600" dirty="0"/>
              <a:t> as set in Annex III for the year X-2;</a:t>
            </a:r>
            <a:endParaRPr lang="fr-FR" sz="1600" dirty="0"/>
          </a:p>
          <a:p>
            <a:r>
              <a:rPr lang="en-US" sz="1600" dirty="0"/>
              <a:t>-Information from the </a:t>
            </a:r>
            <a:r>
              <a:rPr lang="en-US" sz="1600" u="sng" dirty="0"/>
              <a:t>national registry</a:t>
            </a:r>
            <a:r>
              <a:rPr lang="en-US" sz="1600" dirty="0"/>
              <a:t> and summary information on concluded unit transfers</a:t>
            </a:r>
            <a:endParaRPr lang="fr-FR" sz="1600" dirty="0"/>
          </a:p>
          <a:p>
            <a:r>
              <a:rPr lang="en-US" sz="1600" dirty="0"/>
              <a:t>-Information on the use of </a:t>
            </a:r>
            <a:r>
              <a:rPr lang="en-US" sz="1600" u="sng" dirty="0"/>
              <a:t>joint implementation, of the CDM </a:t>
            </a:r>
            <a:r>
              <a:rPr lang="en-US" sz="1600" dirty="0"/>
              <a:t>and of international emissions trading;</a:t>
            </a:r>
          </a:p>
          <a:p>
            <a:r>
              <a:rPr lang="en-US" altLang="zh-CN" sz="1600" dirty="0"/>
              <a:t>-Etc.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sl-SI" dirty="0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323850" y="836712"/>
            <a:ext cx="8820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GB" sz="2400" dirty="0"/>
              <a:t>O.2 - Annual UNFCCC / KP MRV National GHG inventories</a:t>
            </a:r>
            <a:endParaRPr lang="fr-FR" sz="24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07504" y="1302609"/>
          <a:ext cx="8964488" cy="4358640"/>
        </p:xfrm>
        <a:graphic>
          <a:graphicData uri="http://schemas.openxmlformats.org/drawingml/2006/table">
            <a:tbl>
              <a:tblPr/>
              <a:tblGrid>
                <a:gridCol w="1437041"/>
                <a:gridCol w="2523399"/>
                <a:gridCol w="4132370"/>
                <a:gridCol w="871678"/>
              </a:tblGrid>
              <a:tr h="3942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MMR </a:t>
                      </a: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Requirement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rebuchet MS"/>
                          <a:ea typeface="Times New Roman"/>
                          <a:cs typeface="Times New Roman"/>
                        </a:rPr>
                        <a:t>Sub-tasks / Reporting frequency</a:t>
                      </a:r>
                      <a:endParaRPr lang="fr-F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rebuchet MS"/>
                          <a:ea typeface="Times New Roman"/>
                          <a:cs typeface="Times New Roman"/>
                        </a:rPr>
                        <a:t>Work load to fulfill the requirement</a:t>
                      </a:r>
                      <a:endParaRPr lang="fr-F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Current 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situation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89376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rebuchet MS"/>
                          <a:ea typeface="Times New Roman"/>
                          <a:cs typeface="Times New Roman"/>
                        </a:rPr>
                        <a:t>GHG inventory*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rebuchet MS"/>
                          <a:ea typeface="Times New Roman"/>
                          <a:cs typeface="Times New Roman"/>
                        </a:rPr>
                        <a:t>[Article 7 of MMR]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latin typeface="Trebuchet MS"/>
                          <a:ea typeface="Times New Roman"/>
                          <a:cs typeface="Times New Roman"/>
                        </a:rPr>
                        <a:t>*For LULUCF, see specific requirement (O4) below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latin typeface="Trebuchet MS"/>
                          <a:ea typeface="Times New Roman"/>
                          <a:cs typeface="Times New Roman"/>
                        </a:rPr>
                        <a:t>Tasks: Monitoring and Reporting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By </a:t>
                      </a:r>
                      <a:r>
                        <a:rPr lang="en-US" sz="1400" dirty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15 January </a:t>
                      </a:r>
                      <a:r>
                        <a:rPr lang="en-US" sz="1400" dirty="0" smtClean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each year for EU</a:t>
                      </a:r>
                      <a:r>
                        <a:rPr lang="en-US" sz="1400" baseline="0" dirty="0" smtClean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 :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-First</a:t>
                      </a:r>
                      <a:r>
                        <a:rPr lang="en-US" sz="1400" baseline="0" dirty="0" smtClean="0">
                          <a:latin typeface="Trebuchet MS"/>
                          <a:ea typeface="Times New Roman"/>
                          <a:cs typeface="Times New Roman"/>
                        </a:rPr>
                        <a:t> GHG inventory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, and MMR reporting for this deadline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By 15 March each </a:t>
                      </a:r>
                      <a:r>
                        <a:rPr lang="en-US" sz="1400" dirty="0" smtClean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year for</a:t>
                      </a:r>
                      <a:r>
                        <a:rPr lang="en-US" sz="1400" baseline="0" dirty="0" smtClean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 EU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: </a:t>
                      </a: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-complet</a:t>
                      </a:r>
                      <a:r>
                        <a:rPr lang="en-US" sz="1400" baseline="0" dirty="0" smtClean="0">
                          <a:latin typeface="Trebuchet MS"/>
                          <a:ea typeface="Times New Roman"/>
                          <a:cs typeface="Times New Roman"/>
                        </a:rPr>
                        <a:t>e inventory (CRF Reporter),  complete 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NIR and complete MMR reporting.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By 15 April each </a:t>
                      </a:r>
                      <a:r>
                        <a:rPr lang="en-US" sz="1400" dirty="0" smtClean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year for UNFCCC: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- complet</a:t>
                      </a:r>
                      <a:r>
                        <a:rPr lang="en-US" sz="1400" baseline="0" dirty="0" smtClean="0">
                          <a:latin typeface="Trebuchet MS"/>
                          <a:ea typeface="Times New Roman"/>
                          <a:cs typeface="Times New Roman"/>
                        </a:rPr>
                        <a:t>e inventory (CRF Reporter) and complete 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NIR.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 smtClean="0">
                          <a:latin typeface="Trebuchet MS"/>
                          <a:ea typeface="Times New Roman"/>
                          <a:cs typeface="Times New Roman"/>
                        </a:rPr>
                        <a:t>Running costs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rebuchet MS"/>
                          <a:ea typeface="Times New Roman"/>
                          <a:cs typeface="Times New Roman"/>
                        </a:rPr>
                        <a:t>Coordination (administration level)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0.5 FTE</a:t>
                      </a: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including: 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-working </a:t>
                      </a: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groups and negotiations, 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-technical </a:t>
                      </a: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work management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, validation</a:t>
                      </a: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,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-communication / EU and UNFCCC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Trebuchet MS"/>
                          <a:ea typeface="Times New Roman"/>
                          <a:cs typeface="Times New Roman"/>
                        </a:rPr>
                        <a:t>Technical </a:t>
                      </a:r>
                      <a:r>
                        <a:rPr lang="en-US" sz="1400" b="1" dirty="0" smtClean="0">
                          <a:latin typeface="Trebuchet MS"/>
                          <a:ea typeface="Times New Roman"/>
                          <a:cs typeface="Times New Roman"/>
                        </a:rPr>
                        <a:t>work:  </a:t>
                      </a:r>
                      <a:r>
                        <a:rPr lang="en-US" sz="1400" dirty="0" smtClean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2.4 to 2.9 FTE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endParaRPr lang="fr-FR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≈</a:t>
                      </a: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6.5% on coordination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≈56 to 61% monitoring, QA/QC, CRF reporter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≈10 to 12% on reporting (NIR and Annexes)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≈8.5% 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UNFCCC &amp; ESD reviews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≈6% 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proxy </a:t>
                      </a: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N+1, ETS/non ETS split, 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etc.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≤2% for each of the following tasks: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Indicators, maintenance of the system, participation to UNFCCC 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reviews, WS…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latin typeface="Trebuchet MS"/>
                          <a:ea typeface="Times New Roman"/>
                          <a:cs typeface="Times New Roman"/>
                        </a:rPr>
                        <a:t>Start-up costs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About </a:t>
                      </a:r>
                      <a:r>
                        <a:rPr lang="en-US" sz="14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95 additional </a:t>
                      </a:r>
                      <a:r>
                        <a:rPr lang="sl-SI" sz="1400" dirty="0" smtClean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WD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to </a:t>
                      </a: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build the 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system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Estimated to 1.2 FTE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sl-SI" dirty="0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323850" y="836613"/>
            <a:ext cx="8820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GB" sz="2400" dirty="0"/>
              <a:t>O.2 - Annual UNFCCC / KP MRV National GHG inventories</a:t>
            </a:r>
            <a:endParaRPr lang="fr-FR" sz="24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79512" y="1412776"/>
          <a:ext cx="8856984" cy="4176464"/>
        </p:xfrm>
        <a:graphic>
          <a:graphicData uri="http://schemas.openxmlformats.org/drawingml/2006/table">
            <a:tbl>
              <a:tblPr/>
              <a:tblGrid>
                <a:gridCol w="1419808"/>
                <a:gridCol w="3332720"/>
                <a:gridCol w="3168352"/>
                <a:gridCol w="936104"/>
              </a:tblGrid>
              <a:tr h="4856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latin typeface="Trebuchet MS"/>
                          <a:ea typeface="Times New Roman"/>
                          <a:cs typeface="Times New Roman"/>
                        </a:rPr>
                        <a:t>MMR </a:t>
                      </a: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Requirement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>
                          <a:latin typeface="Trebuchet MS"/>
                          <a:ea typeface="Times New Roman"/>
                          <a:cs typeface="Times New Roman"/>
                        </a:rPr>
                        <a:t>Sub-tasks / Reporting frequency</a:t>
                      </a:r>
                      <a:endParaRPr lang="fr-FR" sz="1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>
                          <a:latin typeface="Trebuchet MS"/>
                          <a:ea typeface="Times New Roman"/>
                          <a:cs typeface="Times New Roman"/>
                        </a:rPr>
                        <a:t>Work load to fulfill the requirement</a:t>
                      </a:r>
                      <a:endParaRPr lang="fr-FR" sz="1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Current </a:t>
                      </a:r>
                      <a:r>
                        <a:rPr lang="en-US" sz="1500" dirty="0" smtClean="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situation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69078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latin typeface="Trebuchet MS"/>
                          <a:ea typeface="Times New Roman"/>
                          <a:cs typeface="Times New Roman"/>
                        </a:rPr>
                        <a:t>GHG inventory*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latin typeface="Trebuchet MS"/>
                          <a:ea typeface="Times New Roman"/>
                          <a:cs typeface="Times New Roman"/>
                        </a:rPr>
                        <a:t>[Article 7 of MMR]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i="1" dirty="0">
                          <a:latin typeface="Trebuchet MS"/>
                          <a:ea typeface="Times New Roman"/>
                          <a:cs typeface="Times New Roman"/>
                        </a:rPr>
                        <a:t>*For LULUCF, see specific requirement (O4) below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u="sng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Tasks: Verification</a:t>
                      </a:r>
                      <a:endParaRPr lang="fr-FR" sz="1500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500" b="1" i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review</a:t>
                      </a:r>
                      <a:r>
                        <a:rPr lang="en-US" sz="15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of GHG inventory,</a:t>
                      </a:r>
                      <a:endParaRPr lang="fr-FR" sz="1500" b="1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Member States shall: </a:t>
                      </a:r>
                      <a:endParaRPr lang="fr-FR" sz="1500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(a) participate in all the steps of the review; </a:t>
                      </a:r>
                      <a:endParaRPr lang="fr-FR" sz="1500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(b) nominate a National contact point; </a:t>
                      </a:r>
                      <a:endParaRPr lang="fr-FR" sz="1500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(c) Participate and facilitate, in close cooperation with the Secretariat, the </a:t>
                      </a:r>
                      <a:r>
                        <a:rPr lang="en-US" sz="1500" kern="1200" dirty="0" err="1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organisation</a:t>
                      </a: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of the in-country visit, if needed; </a:t>
                      </a:r>
                      <a:endParaRPr lang="fr-FR" sz="1500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(d) provide answers/additional information/ comment on the review reports as relevant.</a:t>
                      </a:r>
                      <a:endParaRPr lang="fr-FR" sz="1500" dirty="0">
                        <a:latin typeface="Trebuchet MS" pitchFamily="34" charset="0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Coordination (administration)</a:t>
                      </a:r>
                      <a:endParaRPr lang="fr-FR" sz="1500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sl-SI" sz="1500" kern="1200" dirty="0" smtClean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.E. /GHG inventory/</a:t>
                      </a:r>
                      <a:endParaRPr lang="fr-FR" sz="1500" kern="1200" dirty="0" smtClean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Trebuchet MS"/>
                        <a:ea typeface="Times New Roman"/>
                        <a:cs typeface="Times New Roman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500" kern="1200" dirty="0" smtClean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Trebuchet MS"/>
                        <a:ea typeface="Times New Roman"/>
                        <a:cs typeface="Times New Roman"/>
                      </a:endParaRPr>
                    </a:p>
                    <a:p>
                      <a:r>
                        <a:rPr lang="en-US" sz="15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Technical work</a:t>
                      </a:r>
                      <a:endParaRPr lang="fr-FR" sz="1500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380 to 450 h/year for ESD and UNFCCC annual reviews (might be more for years with in-country reviews) – </a:t>
                      </a: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already included in the estimation </a:t>
                      </a:r>
                      <a:r>
                        <a:rPr lang="sl-SI" sz="1500" kern="1200" dirty="0" smtClean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of</a:t>
                      </a:r>
                      <a:r>
                        <a:rPr lang="sl-SI" sz="1500" kern="1200" baseline="0" dirty="0" smtClean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 GHG inventory</a:t>
                      </a: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(2.4 to 2.9 FTE)</a:t>
                      </a:r>
                      <a:endParaRPr lang="fr-FR" sz="1500" kern="1200" dirty="0" smtClean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500" dirty="0" smtClean="0">
                          <a:latin typeface="Times New Roman"/>
                          <a:ea typeface="Times New Roman"/>
                          <a:cs typeface="Times New Roman"/>
                        </a:rPr>
                        <a:t> -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sl-SI" dirty="0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323850" y="1412677"/>
            <a:ext cx="8820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GB" sz="2400" dirty="0"/>
              <a:t>O.3 - Reporting a proxy GHG inventories of year X-1</a:t>
            </a:r>
            <a:endParaRPr lang="fr-FR" sz="24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07504" y="2060848"/>
          <a:ext cx="8892480" cy="3240360"/>
        </p:xfrm>
        <a:graphic>
          <a:graphicData uri="http://schemas.openxmlformats.org/drawingml/2006/table">
            <a:tbl>
              <a:tblPr/>
              <a:tblGrid>
                <a:gridCol w="1964228"/>
                <a:gridCol w="2714410"/>
                <a:gridCol w="2064624"/>
                <a:gridCol w="2149218"/>
              </a:tblGrid>
              <a:tr h="6943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MMR Requirement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Sub-tasks / Reporting frequency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>
                          <a:latin typeface="Trebuchet MS"/>
                          <a:ea typeface="Times New Roman"/>
                          <a:cs typeface="Times New Roman"/>
                        </a:rPr>
                        <a:t>Work load to fulfill the requirement</a:t>
                      </a:r>
                      <a:endParaRPr lang="fr-FR" sz="1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>
                          <a:latin typeface="Trebuchet MS"/>
                          <a:ea typeface="Times New Roman"/>
                          <a:cs typeface="Times New Roman"/>
                        </a:rPr>
                        <a:t>Current Serbian situation</a:t>
                      </a:r>
                      <a:endParaRPr lang="fr-FR" sz="1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545997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500" b="1" dirty="0" smtClean="0">
                        <a:latin typeface="Trebuchet MS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smtClean="0">
                          <a:latin typeface="Trebuchet MS"/>
                          <a:ea typeface="Times New Roman"/>
                          <a:cs typeface="Times New Roman"/>
                        </a:rPr>
                        <a:t>Approximated </a:t>
                      </a:r>
                      <a:r>
                        <a:rPr lang="en-US" sz="1500" b="1" dirty="0">
                          <a:latin typeface="Trebuchet MS"/>
                          <a:ea typeface="Times New Roman"/>
                          <a:cs typeface="Times New Roman"/>
                        </a:rPr>
                        <a:t>GHG inventories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latin typeface="Trebuchet MS"/>
                          <a:ea typeface="Times New Roman"/>
                          <a:cs typeface="Times New Roman"/>
                        </a:rPr>
                        <a:t>[Article 8 of MMR]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500" u="sng" dirty="0" smtClean="0">
                        <a:highlight>
                          <a:srgbClr val="FFFF00"/>
                        </a:highlight>
                        <a:latin typeface="Trebuchet MS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u="sng" dirty="0" smtClean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By </a:t>
                      </a:r>
                      <a:r>
                        <a:rPr lang="en-US" sz="1500" u="sng" dirty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July each </a:t>
                      </a:r>
                      <a:r>
                        <a:rPr lang="en-US" sz="1500" u="sng" dirty="0" smtClean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year</a:t>
                      </a:r>
                      <a:r>
                        <a:rPr lang="en-US" sz="1500" dirty="0" smtClean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 (year X</a:t>
                      </a:r>
                      <a:r>
                        <a:rPr lang="en-US" sz="1500" dirty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)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-by disaggregated source categories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-excluding LULUCF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-splitting emissions from EU-ETS </a:t>
                      </a:r>
                      <a:r>
                        <a:rPr lang="en-US" sz="1500" dirty="0" smtClean="0">
                          <a:latin typeface="Trebuchet MS"/>
                          <a:ea typeface="Times New Roman"/>
                          <a:cs typeface="Times New Roman"/>
                        </a:rPr>
                        <a:t>by CRF sectors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Providing explanations on the trends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500" dirty="0" smtClean="0">
                        <a:latin typeface="Trebuchet MS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latin typeface="Trebuchet MS"/>
                          <a:ea typeface="Times New Roman"/>
                          <a:cs typeface="Times New Roman"/>
                        </a:rPr>
                        <a:t>Cost considered within  the  </a:t>
                      </a: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GHG inventory </a:t>
                      </a:r>
                      <a:r>
                        <a:rPr lang="en-US" sz="1500" dirty="0" smtClean="0">
                          <a:latin typeface="Trebuchet MS"/>
                          <a:ea typeface="Times New Roman"/>
                          <a:cs typeface="Times New Roman"/>
                        </a:rPr>
                        <a:t>compilation O2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latin typeface="Trebuchet MS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5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included </a:t>
                      </a:r>
                      <a:r>
                        <a:rPr lang="sl-SI" sz="1500" dirty="0" smtClean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in</a:t>
                      </a:r>
                      <a:r>
                        <a:rPr lang="sl-SI" sz="1500" baseline="0" dirty="0" smtClean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 GHG inventory</a:t>
                      </a:r>
                      <a:r>
                        <a:rPr lang="en-US" sz="1500" dirty="0" smtClean="0">
                          <a:latin typeface="Trebuchet MS"/>
                          <a:ea typeface="Times New Roman"/>
                          <a:cs typeface="Times New Roman"/>
                        </a:rPr>
                        <a:t>)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500" dirty="0" smtClean="0">
                        <a:latin typeface="Trebuchet MS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latin typeface="Trebuchet MS"/>
                          <a:ea typeface="Times New Roman"/>
                          <a:cs typeface="Times New Roman"/>
                        </a:rPr>
                        <a:t>-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sl-SI" dirty="0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323850" y="836613"/>
            <a:ext cx="8820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GB" sz="2400"/>
              <a:t>O.4 - Reporting on EU LULUCF Decision (No 529/2013/EU)</a:t>
            </a:r>
            <a:endParaRPr lang="fr-FR" sz="240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07504" y="1340768"/>
          <a:ext cx="8892480" cy="4320480"/>
        </p:xfrm>
        <a:graphic>
          <a:graphicData uri="http://schemas.openxmlformats.org/drawingml/2006/table">
            <a:tbl>
              <a:tblPr/>
              <a:tblGrid>
                <a:gridCol w="1259632"/>
                <a:gridCol w="1764704"/>
                <a:gridCol w="3739250"/>
                <a:gridCol w="2128894"/>
              </a:tblGrid>
              <a:tr h="305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MMR Requirement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Sub-tasks / Reporting frequency</a:t>
                      </a:r>
                      <a:endParaRPr lang="fr-F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Work load to fulfill the requirement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Current Serbian situation</a:t>
                      </a:r>
                      <a:endParaRPr lang="fr-F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934" marR="4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6804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  <a:cs typeface="Times New Roman"/>
                        </a:rPr>
                        <a:t>LULUCF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  <a:cs typeface="Times New Roman"/>
                        </a:rPr>
                        <a:t>[Article 7 of MMR and Decision 529/2013/EU]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934" marR="449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By </a:t>
                      </a:r>
                      <a:r>
                        <a:rPr lang="en-US" sz="1400" dirty="0"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15 January each </a:t>
                      </a:r>
                      <a:r>
                        <a:rPr lang="en-US" sz="1400" dirty="0" smtClean="0"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year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MS shall determine and report: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-Their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anthropogenic GHG emissions by sources and removals of CO</a:t>
                      </a:r>
                      <a:r>
                        <a:rPr lang="en-US" sz="1400" baseline="-25000" dirty="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 by sinks resulting from LULUCF activities pursuant to 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the LULUCF Decision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No 529/2013/EU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934" marR="449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 smtClean="0">
                          <a:latin typeface="Arial"/>
                          <a:ea typeface="Times New Roman"/>
                          <a:cs typeface="Times New Roman"/>
                        </a:rPr>
                        <a:t>Running costs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/>
                          <a:ea typeface="Times New Roman"/>
                          <a:cs typeface="Times New Roman"/>
                        </a:rPr>
                        <a:t>Technical work:  </a:t>
                      </a:r>
                      <a:r>
                        <a:rPr lang="en-US" sz="1400" dirty="0" smtClean="0">
                          <a:highlight>
                            <a:srgbClr val="00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0.2 </a:t>
                      </a:r>
                      <a:r>
                        <a:rPr lang="en-US" sz="1400" dirty="0">
                          <a:highlight>
                            <a:srgbClr val="00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FTE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latin typeface="Arial"/>
                          <a:ea typeface="Times New Roman"/>
                          <a:cs typeface="Times New Roman"/>
                        </a:rPr>
                        <a:t>Start-up costs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highlight>
                            <a:srgbClr val="00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About 130 </a:t>
                      </a:r>
                      <a:r>
                        <a:rPr lang="en-US" sz="1400" dirty="0" smtClean="0">
                          <a:highlight>
                            <a:srgbClr val="00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days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 needed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to build the system. 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That includes developments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of 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LULUCF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inventory 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for UNFCCC &amp;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Kyoto reporting and 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projections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for the forest sector 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(&amp; FMRL for KP accounting). 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That does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not include 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training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and capacity building 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(assuming available LULUCF experts).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That </a:t>
                      </a:r>
                      <a:r>
                        <a:rPr lang="en-US" sz="1400" b="0" dirty="0" smtClean="0">
                          <a:latin typeface="Arial"/>
                          <a:ea typeface="Times New Roman"/>
                          <a:cs typeface="Times New Roman"/>
                        </a:rPr>
                        <a:t>does not take into account 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the cost</a:t>
                      </a:r>
                      <a:r>
                        <a:rPr lang="en-US" sz="1400" baseline="0" dirty="0" smtClean="0">
                          <a:latin typeface="Arial"/>
                          <a:ea typeface="Times New Roman"/>
                          <a:cs typeface="Times New Roman"/>
                        </a:rPr>
                        <a:t> of the </a:t>
                      </a:r>
                      <a:r>
                        <a:rPr lang="en-US" sz="1400" b="1" dirty="0" smtClean="0">
                          <a:latin typeface="Arial"/>
                          <a:ea typeface="Times New Roman"/>
                          <a:cs typeface="Times New Roman"/>
                        </a:rPr>
                        <a:t>information system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 needed to estimate emissions and removals for LULUCF (forest inventories, LUC monitoring…)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934" marR="449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No 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LULUCF inventory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expert was identified currently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Some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data (national forest inventory,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Corine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Land Cover for different years) are currently available in 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Serbia.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That could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be 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Times New Roman"/>
                        </a:rPr>
                        <a:t>the basis for a basic MRV LULUCF inventory but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it is difficult to assess whether the quality of this data is really sufficient.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934" marR="449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sl-SI" dirty="0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432370" y="836613"/>
            <a:ext cx="8820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dirty="0"/>
              <a:t>O.5 – Reporting on policies and measures (P&amp;M)</a:t>
            </a:r>
            <a:endParaRPr lang="fr-FR" sz="24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0" y="1412776"/>
          <a:ext cx="8964487" cy="4176464"/>
        </p:xfrm>
        <a:graphic>
          <a:graphicData uri="http://schemas.openxmlformats.org/drawingml/2006/table">
            <a:tbl>
              <a:tblPr/>
              <a:tblGrid>
                <a:gridCol w="1709902"/>
                <a:gridCol w="2441301"/>
                <a:gridCol w="2993680"/>
                <a:gridCol w="1819604"/>
              </a:tblGrid>
              <a:tr h="8312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MMR Requirement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Sub-tasks / Reporting frequency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rebuchet MS"/>
                          <a:ea typeface="Times New Roman"/>
                          <a:cs typeface="Times New Roman"/>
                        </a:rPr>
                        <a:t>Work load to fulfill the requirement</a:t>
                      </a:r>
                      <a:endParaRPr lang="fr-F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rebuchet MS"/>
                          <a:ea typeface="Times New Roman"/>
                          <a:cs typeface="Times New Roman"/>
                        </a:rPr>
                        <a:t>Current Serbian situation</a:t>
                      </a:r>
                      <a:endParaRPr lang="fr-F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345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Trebuchet MS"/>
                          <a:ea typeface="Times New Roman"/>
                          <a:cs typeface="Arial"/>
                        </a:rPr>
                        <a:t>Reporting on policies and </a:t>
                      </a:r>
                      <a:endParaRPr lang="fr-FR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Trebuchet MS"/>
                          <a:ea typeface="Times New Roman"/>
                          <a:cs typeface="Arial"/>
                        </a:rPr>
                        <a:t>measures including Low-carbon strategy (LCS</a:t>
                      </a:r>
                      <a:r>
                        <a:rPr lang="en-US" sz="1600" b="0" dirty="0" smtClean="0">
                          <a:latin typeface="Trebuchet MS"/>
                          <a:ea typeface="Times New Roman"/>
                          <a:cs typeface="Arial"/>
                        </a:rPr>
                        <a:t>)</a:t>
                      </a:r>
                      <a:endParaRPr lang="fr-FR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By 15 March 2015 and every two </a:t>
                      </a:r>
                      <a:r>
                        <a:rPr lang="en-US" sz="1600" dirty="0" smtClean="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years</a:t>
                      </a:r>
                      <a:r>
                        <a:rPr lang="en-US" sz="1600" dirty="0" smtClean="0">
                          <a:latin typeface="Trebuchet MS"/>
                          <a:ea typeface="Times New Roman"/>
                          <a:cs typeface="Times New Roman"/>
                        </a:rPr>
                        <a:t>: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-National </a:t>
                      </a:r>
                      <a:r>
                        <a:rPr lang="en-US" sz="1600" dirty="0" smtClean="0">
                          <a:latin typeface="Trebuchet MS"/>
                          <a:ea typeface="Times New Roman"/>
                          <a:cs typeface="Times New Roman"/>
                        </a:rPr>
                        <a:t>system on projections and P&amp;M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rebuchet MS"/>
                          <a:ea typeface="Times New Roman"/>
                          <a:cs typeface="Times New Roman"/>
                        </a:rPr>
                        <a:t>-Reporting on Policies </a:t>
                      </a: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and </a:t>
                      </a:r>
                      <a:r>
                        <a:rPr lang="en-US" sz="1600" dirty="0" smtClean="0">
                          <a:latin typeface="Trebuchet MS"/>
                          <a:ea typeface="Times New Roman"/>
                          <a:cs typeface="Times New Roman"/>
                        </a:rPr>
                        <a:t>measures , LCS…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(cf. annex </a:t>
                      </a: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XI of 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Implementing </a:t>
                      </a: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Regulation 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No </a:t>
                      </a:r>
                      <a:r>
                        <a:rPr lang="en-US" sz="1400" dirty="0">
                          <a:latin typeface="Trebuchet MS"/>
                          <a:ea typeface="Times New Roman"/>
                          <a:cs typeface="Times New Roman"/>
                        </a:rPr>
                        <a:t>749/2014 of 30 June </a:t>
                      </a:r>
                      <a:r>
                        <a:rPr lang="en-US" sz="1400" dirty="0" smtClean="0">
                          <a:latin typeface="Trebuchet MS"/>
                          <a:ea typeface="Times New Roman"/>
                          <a:cs typeface="Times New Roman"/>
                        </a:rPr>
                        <a:t>2014)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 smtClean="0">
                          <a:latin typeface="Trebuchet MS"/>
                          <a:ea typeface="Times New Roman"/>
                          <a:cs typeface="Times New Roman"/>
                        </a:rPr>
                        <a:t>Running costs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2 to 2.7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FTE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depending on the number of P&amp;M considered. This includes the LCS updates.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latin typeface="Trebuchet MS"/>
                          <a:ea typeface="Times New Roman"/>
                          <a:cs typeface="Times New Roman"/>
                        </a:rPr>
                        <a:t>Start-up costs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Additional work</a:t>
                      </a: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500" dirty="0" smtClean="0">
                          <a:latin typeface="Trebuchet MS"/>
                          <a:ea typeface="Times New Roman"/>
                          <a:cs typeface="Times New Roman"/>
                        </a:rPr>
                        <a:t>is </a:t>
                      </a: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necessary to establish a national frame at the start-up of the work on P&amp;M: it is not estimated </a:t>
                      </a:r>
                      <a:r>
                        <a:rPr lang="en-US" sz="1500" dirty="0" smtClean="0">
                          <a:latin typeface="Trebuchet MS"/>
                          <a:ea typeface="Times New Roman"/>
                          <a:cs typeface="Times New Roman"/>
                        </a:rPr>
                        <a:t>here (linked with the IPA 2014 project). 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0.2 FTE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sl-SI" dirty="0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432370" y="1383159"/>
            <a:ext cx="88201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GB" sz="2400" dirty="0" smtClean="0"/>
              <a:t>O.6 – Reporting on GHG projections</a:t>
            </a:r>
            <a:endParaRPr lang="fr-FR" sz="2400" dirty="0" smtClean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79512" y="1844824"/>
          <a:ext cx="8568952" cy="3782648"/>
        </p:xfrm>
        <a:graphic>
          <a:graphicData uri="http://schemas.openxmlformats.org/drawingml/2006/table">
            <a:tbl>
              <a:tblPr/>
              <a:tblGrid>
                <a:gridCol w="1440160"/>
                <a:gridCol w="2232248"/>
                <a:gridCol w="3600400"/>
                <a:gridCol w="1296144"/>
              </a:tblGrid>
              <a:tr h="503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MMR Requirement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56" marR="665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>
                          <a:latin typeface="Trebuchet MS"/>
                          <a:ea typeface="Times New Roman"/>
                          <a:cs typeface="Times New Roman"/>
                        </a:rPr>
                        <a:t>Sub-tasks / Reporting frequency</a:t>
                      </a:r>
                      <a:endParaRPr lang="fr-FR" sz="1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56" marR="665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>
                          <a:latin typeface="Trebuchet MS"/>
                          <a:ea typeface="Times New Roman"/>
                          <a:cs typeface="Times New Roman"/>
                        </a:rPr>
                        <a:t>Work load to fulfill the requirement</a:t>
                      </a:r>
                      <a:endParaRPr lang="fr-FR" sz="1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56" marR="665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>
                          <a:latin typeface="Trebuchet MS"/>
                          <a:ea typeface="Times New Roman"/>
                          <a:cs typeface="Times New Roman"/>
                        </a:rPr>
                        <a:t>Current Serbian situation</a:t>
                      </a:r>
                      <a:endParaRPr lang="fr-FR" sz="1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56" marR="665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0968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b="1">
                          <a:latin typeface="Trebuchet MS"/>
                          <a:ea typeface="Times New Roman"/>
                          <a:cs typeface="Arial"/>
                        </a:rPr>
                        <a:t>Reporting on </a:t>
                      </a:r>
                      <a:endParaRPr lang="fr-FR" sz="15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b="1">
                          <a:latin typeface="Trebuchet MS"/>
                          <a:ea typeface="Times New Roman"/>
                          <a:cs typeface="Arial"/>
                        </a:rPr>
                        <a:t>projections </a:t>
                      </a:r>
                      <a:endParaRPr lang="fr-FR" sz="15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b="1">
                          <a:latin typeface="Trebuchet MS"/>
                          <a:ea typeface="Times New Roman"/>
                          <a:cs typeface="Arial"/>
                        </a:rPr>
                        <a:t>[Article 14 of MMR]</a:t>
                      </a:r>
                      <a:endParaRPr lang="fr-FR" sz="1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56" marR="66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By 15 March 2015 and every two years</a:t>
                      </a:r>
                      <a:r>
                        <a:rPr lang="en-US" sz="150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endParaRPr lang="fr-FR" sz="1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56" marR="66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b="1" u="sng" dirty="0" smtClean="0">
                          <a:latin typeface="Trebuchet MS"/>
                          <a:ea typeface="Times New Roman"/>
                          <a:cs typeface="Times New Roman"/>
                        </a:rPr>
                        <a:t>Running costs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1.8 to 2.4 FTE</a:t>
                      </a: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 depending on the number of scenarios reported. Work based on P&amp;Ms.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About ½ of the work is carried out by administrations to follow the work, validate the hypothesis, etc.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The other half is carried out by technical experts to translate P&amp;M into scenarios and GHG emissions and, if possible, estimate macro-economic effects of these scenarios.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56" marR="66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0.1 FTE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556" marR="66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sl-SI" dirty="0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432370" y="1383159"/>
            <a:ext cx="88201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GB" sz="2400" dirty="0" smtClean="0"/>
              <a:t>O.7 - Reporting on National adaptation actions</a:t>
            </a:r>
            <a:endParaRPr lang="fr-FR" sz="2400" dirty="0" smtClean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216024" y="1916832"/>
          <a:ext cx="7740352" cy="3372325"/>
        </p:xfrm>
        <a:graphic>
          <a:graphicData uri="http://schemas.openxmlformats.org/drawingml/2006/table">
            <a:tbl>
              <a:tblPr/>
              <a:tblGrid>
                <a:gridCol w="1659598"/>
                <a:gridCol w="2248563"/>
                <a:gridCol w="2504669"/>
                <a:gridCol w="1327522"/>
              </a:tblGrid>
              <a:tr h="6715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MMR Requirement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5808" marR="5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rebuchet MS"/>
                          <a:ea typeface="Times New Roman"/>
                          <a:cs typeface="Times New Roman"/>
                        </a:rPr>
                        <a:t>Sub-tasks / Reporting frequency</a:t>
                      </a:r>
                      <a:endParaRPr lang="fr-F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5808" marR="5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rebuchet MS"/>
                          <a:ea typeface="Times New Roman"/>
                          <a:cs typeface="Times New Roman"/>
                        </a:rPr>
                        <a:t>Work load to fulfill the requirement</a:t>
                      </a:r>
                      <a:endParaRPr lang="fr-F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5808" marR="5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rebuchet MS"/>
                          <a:ea typeface="Times New Roman"/>
                          <a:cs typeface="Times New Roman"/>
                        </a:rPr>
                        <a:t>Current Serbian situation</a:t>
                      </a:r>
                      <a:endParaRPr lang="fr-F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5808" marR="5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6408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rebuchet MS"/>
                          <a:ea typeface="Times New Roman"/>
                          <a:cs typeface="Arial"/>
                        </a:rPr>
                        <a:t>Reporting on 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rebuchet MS"/>
                          <a:ea typeface="Times New Roman"/>
                          <a:cs typeface="Arial"/>
                        </a:rPr>
                        <a:t>National adaptation actions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rebuchet MS"/>
                          <a:ea typeface="Times New Roman"/>
                          <a:cs typeface="Arial"/>
                        </a:rPr>
                        <a:t>[Article 15 of MMR]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5808" marR="5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highlight>
                            <a:srgbClr val="FF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By 15 March 2015 and every four years</a:t>
                      </a:r>
                      <a:r>
                        <a:rPr lang="en-US" sz="160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endParaRPr lang="fr-F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5808" marR="5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 smtClean="0">
                          <a:latin typeface="Trebuchet MS"/>
                          <a:ea typeface="Times New Roman"/>
                          <a:cs typeface="Times New Roman"/>
                        </a:rPr>
                        <a:t>Running costs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0.5 to 1 FTE</a:t>
                      </a: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mainly under administration responsibility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latin typeface="Trebuchet MS"/>
                          <a:ea typeface="Times New Roman"/>
                          <a:cs typeface="Times New Roman"/>
                        </a:rPr>
                        <a:t>Start-up costs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About 115 days (0.5 FTE)</a:t>
                      </a: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could be needed to put in place the </a:t>
                      </a:r>
                      <a:r>
                        <a:rPr lang="en-US" sz="1500" dirty="0" err="1">
                          <a:latin typeface="Trebuchet MS"/>
                          <a:ea typeface="Times New Roman"/>
                          <a:cs typeface="Times New Roman"/>
                        </a:rPr>
                        <a:t>sectoral</a:t>
                      </a: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 monitoring system 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5808" marR="5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0.2 FTE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5808" marR="5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sl-SI" dirty="0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432370" y="1383159"/>
            <a:ext cx="88201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400" dirty="0" smtClean="0"/>
              <a:t>O.8 - Reporting on support provided to developing countries </a:t>
            </a:r>
          </a:p>
          <a:p>
            <a:r>
              <a:rPr lang="en-GB" sz="2400" dirty="0" smtClean="0"/>
              <a:t>O.9 - Reporting on the use of auctioning </a:t>
            </a:r>
            <a:r>
              <a:rPr lang="en-GB" sz="2400" dirty="0" smtClean="0"/>
              <a:t>revenue</a:t>
            </a:r>
            <a:r>
              <a:rPr lang="sl-SI" sz="2400" dirty="0" smtClean="0"/>
              <a:t>s</a:t>
            </a:r>
            <a:r>
              <a:rPr lang="en-GB" sz="2400" dirty="0" smtClean="0"/>
              <a:t> </a:t>
            </a:r>
            <a:r>
              <a:rPr lang="en-GB" sz="2400" dirty="0" smtClean="0"/>
              <a:t>and project credits</a:t>
            </a:r>
          </a:p>
          <a:p>
            <a:r>
              <a:rPr lang="en-GB" sz="2400" dirty="0" smtClean="0"/>
              <a:t> -&gt; </a:t>
            </a:r>
            <a:r>
              <a:rPr lang="en-US" sz="2400" dirty="0" smtClean="0"/>
              <a:t>Serbia not yet concerned by these 2 </a:t>
            </a:r>
            <a:r>
              <a:rPr lang="en-US" sz="2400" dirty="0" smtClean="0"/>
              <a:t>actions</a:t>
            </a:r>
            <a:r>
              <a:rPr lang="sl-SI" sz="2400" dirty="0" smtClean="0"/>
              <a:t> (</a:t>
            </a:r>
            <a:r>
              <a:rPr lang="en-US" sz="1600" dirty="0" smtClean="0">
                <a:highlight>
                  <a:srgbClr val="00FF00"/>
                </a:highlight>
                <a:latin typeface="Trebuchet MS"/>
                <a:ea typeface="Times New Roman"/>
                <a:cs typeface="Times New Roman"/>
              </a:rPr>
              <a:t>0.</a:t>
            </a:r>
            <a:r>
              <a:rPr lang="sl-SI" sz="1600" dirty="0" smtClean="0">
                <a:highlight>
                  <a:srgbClr val="00FF00"/>
                </a:highlight>
                <a:latin typeface="Trebuchet MS"/>
                <a:ea typeface="Times New Roman"/>
                <a:cs typeface="Times New Roman"/>
              </a:rPr>
              <a:t>1</a:t>
            </a:r>
            <a:r>
              <a:rPr lang="en-US" sz="1600" dirty="0" smtClean="0">
                <a:highlight>
                  <a:srgbClr val="00FF00"/>
                </a:highlight>
                <a:latin typeface="Trebuchet MS"/>
                <a:ea typeface="Times New Roman"/>
                <a:cs typeface="Times New Roman"/>
              </a:rPr>
              <a:t> </a:t>
            </a:r>
            <a:r>
              <a:rPr lang="en-US" sz="1600" dirty="0" smtClean="0">
                <a:highlight>
                  <a:srgbClr val="00FF00"/>
                </a:highlight>
                <a:latin typeface="Trebuchet MS"/>
                <a:ea typeface="Times New Roman"/>
                <a:cs typeface="Times New Roman"/>
              </a:rPr>
              <a:t>FTE</a:t>
            </a:r>
            <a:r>
              <a:rPr lang="en-US" sz="2400" dirty="0" smtClean="0">
                <a:latin typeface="Trebuchet MS"/>
                <a:ea typeface="Times New Roman"/>
                <a:cs typeface="Times New Roman"/>
              </a:rPr>
              <a:t> </a:t>
            </a:r>
            <a:r>
              <a:rPr lang="sl-SI" sz="2400" dirty="0" smtClean="0"/>
              <a:t> when implemented )</a:t>
            </a:r>
            <a:endParaRPr lang="en-US" sz="2400" dirty="0" smtClean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251520" y="2780928"/>
            <a:ext cx="88201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GB" sz="2400" dirty="0" smtClean="0"/>
              <a:t>O.10 – Preparation of Biennial reports and National communications</a:t>
            </a:r>
            <a:endParaRPr lang="fr-FR" sz="2400" dirty="0" smtClean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72008" y="3284984"/>
          <a:ext cx="8892480" cy="1871184"/>
        </p:xfrm>
        <a:graphic>
          <a:graphicData uri="http://schemas.openxmlformats.org/drawingml/2006/table">
            <a:tbl>
              <a:tblPr/>
              <a:tblGrid>
                <a:gridCol w="1971735"/>
                <a:gridCol w="2584677"/>
                <a:gridCol w="2355589"/>
                <a:gridCol w="1980479"/>
              </a:tblGrid>
              <a:tr h="57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</a:b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MMR Requirement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6" marR="647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Sub-tasks / Reporting frequency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6" marR="647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rebuchet MS"/>
                          <a:ea typeface="Times New Roman"/>
                          <a:cs typeface="Times New Roman"/>
                        </a:rPr>
                        <a:t>Work load to fulfill the requirement</a:t>
                      </a:r>
                      <a:endParaRPr lang="fr-F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6" marR="647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rebuchet MS"/>
                          <a:ea typeface="Times New Roman"/>
                          <a:cs typeface="Times New Roman"/>
                        </a:rPr>
                        <a:t>Current Serbian situation</a:t>
                      </a:r>
                      <a:endParaRPr lang="fr-F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6" marR="647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2954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rebuchet MS"/>
                          <a:ea typeface="Times New Roman"/>
                          <a:cs typeface="Arial"/>
                        </a:rPr>
                        <a:t>Biennial reports and national communications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rebuchet MS"/>
                          <a:ea typeface="Times New Roman"/>
                          <a:cs typeface="Arial"/>
                        </a:rPr>
                        <a:t>[Article 18 of MMR]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Submission to UNFCCC and EC every 2 years and every 4 years in accordance with Decision 2/CP.17 of the </a:t>
                      </a:r>
                      <a:r>
                        <a:rPr lang="en-US" sz="1600" dirty="0" err="1">
                          <a:latin typeface="Trebuchet MS"/>
                          <a:ea typeface="Times New Roman"/>
                          <a:cs typeface="Times New Roman"/>
                        </a:rPr>
                        <a:t>CoP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latin typeface="Trebuchet MS"/>
                          <a:ea typeface="Times New Roman"/>
                          <a:cs typeface="Times New Roman"/>
                        </a:rPr>
                        <a:t>Routine work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0.5 FTE</a:t>
                      </a: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to gather the information and </a:t>
                      </a:r>
                      <a:r>
                        <a:rPr lang="en-US" sz="1500" dirty="0" smtClean="0">
                          <a:latin typeface="Trebuchet MS"/>
                          <a:ea typeface="Times New Roman"/>
                          <a:cs typeface="Times New Roman"/>
                        </a:rPr>
                        <a:t>report in accordance </a:t>
                      </a:r>
                      <a:r>
                        <a:rPr lang="en-US" sz="1500" dirty="0">
                          <a:latin typeface="Trebuchet MS"/>
                          <a:ea typeface="Times New Roman"/>
                          <a:cs typeface="Times New Roman"/>
                        </a:rPr>
                        <a:t>with the guidelines </a:t>
                      </a:r>
                      <a:endParaRPr lang="fr-FR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highlight>
                            <a:srgbClr val="00FF00"/>
                          </a:highlight>
                          <a:latin typeface="Trebuchet MS"/>
                          <a:ea typeface="Times New Roman"/>
                          <a:cs typeface="Times New Roman"/>
                        </a:rPr>
                        <a:t>0.3 FTE</a:t>
                      </a: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i="1" dirty="0">
                          <a:latin typeface="Trebuchet MS"/>
                          <a:ea typeface="Times New Roman"/>
                          <a:cs typeface="Times New Roman"/>
                        </a:rPr>
                        <a:t>to be </a:t>
                      </a:r>
                      <a:r>
                        <a:rPr lang="en-US" sz="1600" i="1" dirty="0" smtClean="0">
                          <a:latin typeface="Trebuchet MS"/>
                          <a:ea typeface="Times New Roman"/>
                          <a:cs typeface="Times New Roman"/>
                        </a:rPr>
                        <a:t>confirmed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rebuchet MS"/>
                          <a:ea typeface="Times New Roman"/>
                          <a:cs typeface="Times New Roman"/>
                        </a:rPr>
                        <a:t>(sub-contract)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36" marR="647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Cost-Benefit – Summary table</a:t>
            </a:r>
            <a:endParaRPr lang="sl-SI" dirty="0"/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/>
        </p:nvGraphicFramePr>
        <p:xfrm>
          <a:off x="827584" y="1268760"/>
          <a:ext cx="7560841" cy="382259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34133"/>
                <a:gridCol w="1106682"/>
                <a:gridCol w="1106300"/>
                <a:gridCol w="983378"/>
                <a:gridCol w="185891"/>
                <a:gridCol w="1044457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fr-FR" sz="1700" dirty="0" smtClean="0">
                        <a:solidFill>
                          <a:srgbClr val="0066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100" b="0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MMR Running costs</a:t>
                      </a:r>
                      <a:endParaRPr lang="en-US" sz="1100" b="0" noProof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1100" b="0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(FTE)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Current</a:t>
                      </a:r>
                      <a:r>
                        <a:rPr lang="en-US" sz="1100" b="0" baseline="0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100" b="0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situation</a:t>
                      </a:r>
                    </a:p>
                    <a:p>
                      <a:pPr algn="ctr"/>
                      <a:r>
                        <a:rPr lang="en-US" sz="1100" b="0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(FTE)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noProof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Difference (FTE)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Additional time </a:t>
                      </a:r>
                      <a:r>
                        <a:rPr lang="en-US" sz="1100" b="0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sl-SI" sz="1100" b="0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WD</a:t>
                      </a:r>
                      <a:r>
                        <a:rPr lang="en-US" sz="1100" b="0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100" b="0" noProof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1100" b="0" baseline="0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for </a:t>
                      </a:r>
                      <a:r>
                        <a:rPr lang="en-US" sz="1100" b="0" baseline="0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start</a:t>
                      </a:r>
                      <a:r>
                        <a:rPr lang="sl-SI" sz="1100" b="0" baseline="0" noProof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up</a:t>
                      </a:r>
                      <a:endParaRPr lang="en-US" sz="1100" b="0" noProof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</a:tr>
              <a:tr h="240695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O1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National Low-carbon Strategy 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IE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IE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sl-SI" sz="1100" i="0" dirty="0" smtClean="0">
                          <a:latin typeface="Arial" pitchFamily="34" charset="0"/>
                          <a:cs typeface="Arial" pitchFamily="34" charset="0"/>
                        </a:rPr>
                        <a:t>115</a:t>
                      </a: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</a:tr>
              <a:tr h="413007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O2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Compilation of GHG inventories (MRV)</a:t>
                      </a:r>
                      <a:endParaRPr lang="fr-FR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2.9 – 3.4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1.2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2.2 – 2.7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sl-SI" sz="1100" i="0" dirty="0" smtClean="0"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</a:tr>
              <a:tr h="413007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O3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Reporting an approximated GHG inventories</a:t>
                      </a:r>
                      <a:endParaRPr lang="fr-FR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IE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IE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</a:tr>
              <a:tr h="413007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O4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Reporting for the EU LULUCF Decision</a:t>
                      </a:r>
                      <a:endParaRPr lang="fr-FR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0.2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0.2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sl-SI" sz="1100" i="0" dirty="0" smtClean="0">
                          <a:latin typeface="Arial" pitchFamily="34" charset="0"/>
                          <a:cs typeface="Arial" pitchFamily="34" charset="0"/>
                        </a:rPr>
                        <a:t>130*</a:t>
                      </a: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</a:tr>
              <a:tr h="240695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O5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Reporting on policies &amp; measures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2.0 - 2.7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0.2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1.8 - 2.5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</a:tr>
              <a:tr h="240695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O6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Reporting on GHG projections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1.8 - 2.4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0.1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1.7 – 2.3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</a:tr>
              <a:tr h="240695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O7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National adaptation programs</a:t>
                      </a:r>
                      <a:endParaRPr lang="fr-FR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0.5 - 1.0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0.2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0.3 - 0.8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sl-SI" sz="1100" i="0" dirty="0" smtClean="0">
                          <a:latin typeface="Arial" pitchFamily="34" charset="0"/>
                          <a:cs typeface="Arial" pitchFamily="34" charset="0"/>
                        </a:rPr>
                        <a:t>115</a:t>
                      </a: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</a:tr>
              <a:tr h="4913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O8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lang="sl-SI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Support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 developing countries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O9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sl-SI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Use of auctioning revenues 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&amp; 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credits</a:t>
                      </a:r>
                      <a:endParaRPr lang="fr-FR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0.</a:t>
                      </a:r>
                      <a:r>
                        <a:rPr lang="sl-SI" sz="1100" i="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0.</a:t>
                      </a:r>
                      <a:r>
                        <a:rPr lang="sl-SI" sz="1100" i="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</a:tr>
              <a:tr h="2406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O10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BR and national communication</a:t>
                      </a:r>
                      <a:endParaRPr lang="fr-FR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0.5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0.3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i="0" dirty="0" smtClean="0">
                          <a:latin typeface="Arial" pitchFamily="34" charset="0"/>
                          <a:cs typeface="Arial" pitchFamily="34" charset="0"/>
                        </a:rPr>
                        <a:t>0.2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endParaRPr lang="fr-FR" sz="1100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</a:tr>
              <a:tr h="2406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TOTAL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b="1" i="0" dirty="0" smtClean="0">
                          <a:latin typeface="Arial" pitchFamily="34" charset="0"/>
                          <a:cs typeface="Arial" pitchFamily="34" charset="0"/>
                        </a:rPr>
                        <a:t>7.9</a:t>
                      </a:r>
                      <a:r>
                        <a:rPr lang="fr-FR" sz="1100" b="1" i="0" baseline="0" dirty="0" smtClean="0">
                          <a:latin typeface="Arial" pitchFamily="34" charset="0"/>
                          <a:cs typeface="Arial" pitchFamily="34" charset="0"/>
                        </a:rPr>
                        <a:t> - 10.2</a:t>
                      </a:r>
                      <a:endParaRPr lang="fr-FR" sz="1100" b="1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b="1" i="0" dirty="0" smtClean="0">
                          <a:latin typeface="Arial" pitchFamily="34" charset="0"/>
                          <a:cs typeface="Arial" pitchFamily="34" charset="0"/>
                        </a:rPr>
                        <a:t>2.0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fr-FR" sz="1100" b="1" i="0" dirty="0" smtClean="0">
                          <a:latin typeface="Arial" pitchFamily="34" charset="0"/>
                          <a:cs typeface="Arial" pitchFamily="34" charset="0"/>
                        </a:rPr>
                        <a:t>5.9 – 8.2</a:t>
                      </a:r>
                    </a:p>
                  </a:txBody>
                  <a:tcPr marL="68384" marR="68384" marT="34191" marB="3419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endParaRPr lang="fr-FR" sz="1100" b="1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Font typeface="Arial" pitchFamily="34" charset="0"/>
                        <a:buNone/>
                      </a:pPr>
                      <a:r>
                        <a:rPr lang="sl-SI" sz="1100" b="1" i="0" dirty="0" smtClean="0">
                          <a:latin typeface="Arial" pitchFamily="34" charset="0"/>
                          <a:cs typeface="Arial" pitchFamily="34" charset="0"/>
                        </a:rPr>
                        <a:t>455</a:t>
                      </a:r>
                      <a:endParaRPr lang="fr-FR" sz="1100" b="1" i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384" marR="68384" marT="34191" marB="34191" anchor="ctr">
                    <a:noFill/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012160" y="4653136"/>
            <a:ext cx="2520280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7" name="Rectangle 6"/>
          <p:cNvSpPr/>
          <p:nvPr/>
        </p:nvSpPr>
        <p:spPr>
          <a:xfrm>
            <a:off x="683568" y="5157192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sl-SI" sz="1000" dirty="0" smtClean="0">
                <a:latin typeface="Arial"/>
                <a:ea typeface="Times New Roman"/>
                <a:cs typeface="Times New Roman"/>
              </a:rPr>
              <a:t>*Estimate d</a:t>
            </a:r>
            <a:r>
              <a:rPr lang="en-US" sz="1000" dirty="0" err="1" smtClean="0">
                <a:latin typeface="Arial"/>
                <a:ea typeface="Times New Roman"/>
                <a:cs typeface="Times New Roman"/>
              </a:rPr>
              <a:t>oes</a:t>
            </a:r>
            <a:r>
              <a:rPr lang="en-US" sz="1000" dirty="0" smtClean="0">
                <a:latin typeface="Arial"/>
                <a:ea typeface="Times New Roman"/>
                <a:cs typeface="Times New Roman"/>
              </a:rPr>
              <a:t> </a:t>
            </a:r>
            <a:r>
              <a:rPr lang="en-US" sz="1000" dirty="0" smtClean="0">
                <a:latin typeface="Arial"/>
                <a:ea typeface="Times New Roman"/>
                <a:cs typeface="Times New Roman"/>
              </a:rPr>
              <a:t>not take into account the cost of the </a:t>
            </a:r>
            <a:r>
              <a:rPr lang="en-US" sz="1000" b="1" dirty="0" smtClean="0">
                <a:latin typeface="Arial"/>
                <a:ea typeface="Times New Roman"/>
                <a:cs typeface="Times New Roman"/>
              </a:rPr>
              <a:t>information system</a:t>
            </a:r>
            <a:r>
              <a:rPr lang="en-US" sz="1000" dirty="0" smtClean="0">
                <a:latin typeface="Arial"/>
                <a:ea typeface="Times New Roman"/>
                <a:cs typeface="Times New Roman"/>
              </a:rPr>
              <a:t> needed to estimate emissions and removals for LULUCF (forest inventories, LUC monitoring…)</a:t>
            </a:r>
            <a:endParaRPr lang="fr-FR" sz="10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 </a:t>
            </a:r>
            <a:endParaRPr lang="sl-SI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772816"/>
            <a:ext cx="8640959" cy="38884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dirty="0" smtClean="0"/>
              <a:t>	</a:t>
            </a:r>
            <a:r>
              <a:rPr lang="en-GB" sz="2000" b="1" dirty="0" smtClean="0"/>
              <a:t>Difficult to estimate quantitative benefits </a:t>
            </a:r>
            <a:r>
              <a:rPr lang="en-GB" sz="2000" dirty="0" smtClean="0"/>
              <a:t>of the implementation of the MMR. </a:t>
            </a:r>
            <a:endParaRPr lang="fr-FR" sz="2000" dirty="0" smtClean="0"/>
          </a:p>
          <a:p>
            <a:pPr>
              <a:buNone/>
            </a:pPr>
            <a:r>
              <a:rPr lang="en-GB" sz="2000" dirty="0" smtClean="0"/>
              <a:t>	MMR requirements lead to an </a:t>
            </a:r>
            <a:r>
              <a:rPr lang="en-GB" sz="2000" b="1" dirty="0" smtClean="0"/>
              <a:t>integrated system </a:t>
            </a:r>
            <a:r>
              <a:rPr lang="en-GB" sz="2000" dirty="0" smtClean="0"/>
              <a:t>providing many deliverables or tools in </a:t>
            </a:r>
            <a:r>
              <a:rPr lang="en-GB" sz="2000" b="1" dirty="0" smtClean="0"/>
              <a:t>a streamlined national system</a:t>
            </a:r>
            <a:r>
              <a:rPr lang="en-GB" sz="2000" dirty="0" smtClean="0"/>
              <a:t>. </a:t>
            </a:r>
          </a:p>
          <a:p>
            <a:pPr>
              <a:buNone/>
            </a:pPr>
            <a:r>
              <a:rPr lang="en-GB" sz="2000" b="1" dirty="0" smtClean="0"/>
              <a:t>-&gt; Benefits :</a:t>
            </a:r>
            <a:endParaRPr lang="fr-FR" sz="2000" b="1" dirty="0" smtClean="0"/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Organisation of a national network on Climate issues;</a:t>
            </a:r>
            <a:endParaRPr lang="fr-FR" sz="2000" dirty="0" smtClean="0"/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Set up of a system allowing the systematic and continuous monitoring of impacts on the environment;</a:t>
            </a:r>
            <a:endParaRPr lang="fr-FR" sz="2000" dirty="0" smtClean="0"/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Improvement of the definition P&amp;M and of their impact;</a:t>
            </a:r>
            <a:endParaRPr lang="fr-FR" sz="2000" dirty="0" smtClean="0"/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Monitoring of impact of climate change on the different sectors will enable to reduce the threats, to support a decision making process and to work in a more cost-effective way. </a:t>
            </a:r>
            <a:endParaRPr lang="fr-FR" sz="2000" dirty="0" smtClean="0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88032" y="1268760"/>
            <a:ext cx="35638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u="sng" dirty="0" smtClean="0"/>
              <a:t>Benefits</a:t>
            </a:r>
            <a:endParaRPr lang="fr-FR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sl-SI" dirty="0"/>
          </a:p>
        </p:txBody>
      </p:sp>
      <p:sp>
        <p:nvSpPr>
          <p:cNvPr id="3" name="Rectangle 2"/>
          <p:cNvSpPr/>
          <p:nvPr/>
        </p:nvSpPr>
        <p:spPr>
          <a:xfrm>
            <a:off x="2567478" y="2607295"/>
            <a:ext cx="40090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GB" sz="2400" b="1" dirty="0" smtClean="0"/>
              <a:t>THANK YOU FOR </a:t>
            </a:r>
            <a:r>
              <a:rPr lang="en-GB" sz="2400" b="1" dirty="0" smtClean="0"/>
              <a:t>ATTENTION</a:t>
            </a:r>
            <a:r>
              <a:rPr lang="sl-SI" sz="2400" b="1" dirty="0" smtClean="0"/>
              <a:t> !</a:t>
            </a:r>
          </a:p>
          <a:p>
            <a:pPr algn="ctr">
              <a:buFont typeface="Arial" pitchFamily="34" charset="0"/>
              <a:buNone/>
            </a:pPr>
            <a:r>
              <a:rPr lang="sl-SI" sz="2400" b="1" smtClean="0"/>
              <a:t>Hvala na pažnji !</a:t>
            </a:r>
            <a:endParaRPr lang="fr-FR" sz="24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S 8 sept CB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WS 8 sept CBA</Template>
  <TotalTime>191</TotalTime>
  <Words>1748</Words>
  <Application>Microsoft Office PowerPoint</Application>
  <PresentationFormat>On-screen Show (4:3)</PresentationFormat>
  <Paragraphs>280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WS 8 sept CBA</vt:lpstr>
      <vt:lpstr>Workshop  8th September 2015 Presentation of the  Cost-Benefit Analysis </vt:lpstr>
      <vt:lpstr>Cost-Benefit Analysis </vt:lpstr>
      <vt:lpstr>Cost-Benefit Analysis</vt:lpstr>
      <vt:lpstr>Cost-Benefit Analysis</vt:lpstr>
      <vt:lpstr>Cost-Benefit Analysis</vt:lpstr>
      <vt:lpstr>Cost-Benefit Analysis</vt:lpstr>
      <vt:lpstr>Cost-Benefit Analysis</vt:lpstr>
      <vt:lpstr>Cost-Benefit Analysis</vt:lpstr>
      <vt:lpstr>Cost-Benefit Analysis</vt:lpstr>
      <vt:lpstr>Cost-Benefit Analysis</vt:lpstr>
      <vt:lpstr>Cost-Benefit Analysis</vt:lpstr>
      <vt:lpstr>Cost-Benefit Analysis</vt:lpstr>
      <vt:lpstr>Cost-Benefit Analysis</vt:lpstr>
      <vt:lpstr>Cost-Benefit – Summary table</vt:lpstr>
      <vt:lpstr>Cost-Benefit Analysis </vt:lpstr>
      <vt:lpstr>Cost-Benefit Analysis</vt:lpstr>
    </vt:vector>
  </TitlesOfParts>
  <Company>CITEPA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on 8th September 2015 Presentation of the Cost-Benefit Analysis</dc:title>
  <dc:creator>Jean-Pierre CHANG</dc:creator>
  <cp:lastModifiedBy>admin</cp:lastModifiedBy>
  <cp:revision>38</cp:revision>
  <dcterms:created xsi:type="dcterms:W3CDTF">2015-09-07T14:29:25Z</dcterms:created>
  <dcterms:modified xsi:type="dcterms:W3CDTF">2015-09-07T19:06:53Z</dcterms:modified>
</cp:coreProperties>
</file>